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7"/>
  </p:notesMasterIdLst>
  <p:handoutMasterIdLst>
    <p:handoutMasterId r:id="rId18"/>
  </p:handoutMasterIdLst>
  <p:sldIdLst>
    <p:sldId id="422" r:id="rId2"/>
    <p:sldId id="456" r:id="rId3"/>
    <p:sldId id="483" r:id="rId4"/>
    <p:sldId id="463" r:id="rId5"/>
    <p:sldId id="433" r:id="rId6"/>
    <p:sldId id="434" r:id="rId7"/>
    <p:sldId id="435" r:id="rId8"/>
    <p:sldId id="437" r:id="rId9"/>
    <p:sldId id="438" r:id="rId10"/>
    <p:sldId id="429" r:id="rId11"/>
    <p:sldId id="436" r:id="rId12"/>
    <p:sldId id="431" r:id="rId13"/>
    <p:sldId id="430" r:id="rId14"/>
    <p:sldId id="443" r:id="rId15"/>
    <p:sldId id="411" r:id="rId16"/>
  </p:sldIdLst>
  <p:sldSz cx="12192000" cy="6858000"/>
  <p:notesSz cx="6858000" cy="9144000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422"/>
            <p14:sldId id="456"/>
            <p14:sldId id="483"/>
            <p14:sldId id="463"/>
            <p14:sldId id="433"/>
            <p14:sldId id="434"/>
            <p14:sldId id="435"/>
            <p14:sldId id="437"/>
            <p14:sldId id="438"/>
            <p14:sldId id="429"/>
            <p14:sldId id="436"/>
            <p14:sldId id="431"/>
            <p14:sldId id="430"/>
            <p14:sldId id="443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10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5274" autoAdjust="0"/>
  </p:normalViewPr>
  <p:slideViewPr>
    <p:cSldViewPr snapToGrid="0" snapToObjects="1">
      <p:cViewPr varScale="1">
        <p:scale>
          <a:sx n="87" d="100"/>
          <a:sy n="87" d="100"/>
        </p:scale>
        <p:origin x="523" y="58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9.3433343616411799E-2"/>
          <c:y val="7.5422823550615276E-2"/>
          <c:w val="0.85382116257547047"/>
          <c:h val="0.74330522385034414"/>
        </c:manualLayout>
      </c:layout>
      <c:scatterChart>
        <c:scatterStyle val="lineMarker"/>
        <c:varyColors val="0"/>
        <c:ser>
          <c:idx val="0"/>
          <c:order val="0"/>
          <c:tx>
            <c:v>Coil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Sheet1!$B$4:$B$34</c:f>
              <c:numCache>
                <c:formatCode>General</c:formatCode>
                <c:ptCount val="31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  <c:pt idx="11">
                  <c:v>22</c:v>
                </c:pt>
                <c:pt idx="12">
                  <c:v>24</c:v>
                </c:pt>
                <c:pt idx="13">
                  <c:v>26</c:v>
                </c:pt>
                <c:pt idx="14">
                  <c:v>28</c:v>
                </c:pt>
                <c:pt idx="15">
                  <c:v>30</c:v>
                </c:pt>
                <c:pt idx="16">
                  <c:v>32</c:v>
                </c:pt>
                <c:pt idx="17">
                  <c:v>34</c:v>
                </c:pt>
                <c:pt idx="18">
                  <c:v>36</c:v>
                </c:pt>
                <c:pt idx="19">
                  <c:v>38</c:v>
                </c:pt>
                <c:pt idx="20">
                  <c:v>40</c:v>
                </c:pt>
                <c:pt idx="21">
                  <c:v>42</c:v>
                </c:pt>
                <c:pt idx="22">
                  <c:v>44</c:v>
                </c:pt>
                <c:pt idx="23">
                  <c:v>46</c:v>
                </c:pt>
                <c:pt idx="24">
                  <c:v>48</c:v>
                </c:pt>
                <c:pt idx="25">
                  <c:v>50</c:v>
                </c:pt>
                <c:pt idx="26">
                  <c:v>52</c:v>
                </c:pt>
                <c:pt idx="27">
                  <c:v>54</c:v>
                </c:pt>
                <c:pt idx="28">
                  <c:v>56</c:v>
                </c:pt>
                <c:pt idx="29">
                  <c:v>58</c:v>
                </c:pt>
                <c:pt idx="30">
                  <c:v>60</c:v>
                </c:pt>
              </c:numCache>
            </c:numRef>
          </c:xVal>
          <c:yVal>
            <c:numRef>
              <c:f>Sheet1!$E$4:$E$34</c:f>
              <c:numCache>
                <c:formatCode>General</c:formatCode>
                <c:ptCount val="31"/>
                <c:pt idx="0">
                  <c:v>18.2</c:v>
                </c:pt>
                <c:pt idx="1">
                  <c:v>20.200000000000003</c:v>
                </c:pt>
                <c:pt idx="2">
                  <c:v>28.299999999999997</c:v>
                </c:pt>
                <c:pt idx="3">
                  <c:v>35.9</c:v>
                </c:pt>
                <c:pt idx="4">
                  <c:v>42.8</c:v>
                </c:pt>
                <c:pt idx="5">
                  <c:v>47.099999999999994</c:v>
                </c:pt>
                <c:pt idx="6">
                  <c:v>53</c:v>
                </c:pt>
                <c:pt idx="7">
                  <c:v>57.599999999999994</c:v>
                </c:pt>
                <c:pt idx="8">
                  <c:v>62.3</c:v>
                </c:pt>
                <c:pt idx="9">
                  <c:v>66.5</c:v>
                </c:pt>
                <c:pt idx="10">
                  <c:v>70.2</c:v>
                </c:pt>
                <c:pt idx="11">
                  <c:v>74.2</c:v>
                </c:pt>
                <c:pt idx="12">
                  <c:v>76.599999999999994</c:v>
                </c:pt>
                <c:pt idx="13">
                  <c:v>78.8</c:v>
                </c:pt>
                <c:pt idx="14">
                  <c:v>81</c:v>
                </c:pt>
                <c:pt idx="15">
                  <c:v>83</c:v>
                </c:pt>
                <c:pt idx="16">
                  <c:v>86</c:v>
                </c:pt>
                <c:pt idx="17">
                  <c:v>88</c:v>
                </c:pt>
                <c:pt idx="18">
                  <c:v>90</c:v>
                </c:pt>
                <c:pt idx="19">
                  <c:v>93</c:v>
                </c:pt>
                <c:pt idx="20">
                  <c:v>94</c:v>
                </c:pt>
                <c:pt idx="21">
                  <c:v>95</c:v>
                </c:pt>
                <c:pt idx="22">
                  <c:v>98</c:v>
                </c:pt>
                <c:pt idx="23">
                  <c:v>98</c:v>
                </c:pt>
                <c:pt idx="24">
                  <c:v>99</c:v>
                </c:pt>
                <c:pt idx="25">
                  <c:v>102</c:v>
                </c:pt>
                <c:pt idx="26">
                  <c:v>104</c:v>
                </c:pt>
                <c:pt idx="27">
                  <c:v>104</c:v>
                </c:pt>
                <c:pt idx="28">
                  <c:v>104</c:v>
                </c:pt>
                <c:pt idx="29">
                  <c:v>104</c:v>
                </c:pt>
                <c:pt idx="30">
                  <c:v>104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43B-4362-9B47-1DBA27451893}"/>
            </c:ext>
          </c:extLst>
        </c:ser>
        <c:ser>
          <c:idx val="1"/>
          <c:order val="1"/>
          <c:tx>
            <c:v>Heat sink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Sheet1!$B$4:$B$34</c:f>
              <c:numCache>
                <c:formatCode>General</c:formatCode>
                <c:ptCount val="31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  <c:pt idx="11">
                  <c:v>22</c:v>
                </c:pt>
                <c:pt idx="12">
                  <c:v>24</c:v>
                </c:pt>
                <c:pt idx="13">
                  <c:v>26</c:v>
                </c:pt>
                <c:pt idx="14">
                  <c:v>28</c:v>
                </c:pt>
                <c:pt idx="15">
                  <c:v>30</c:v>
                </c:pt>
                <c:pt idx="16">
                  <c:v>32</c:v>
                </c:pt>
                <c:pt idx="17">
                  <c:v>34</c:v>
                </c:pt>
                <c:pt idx="18">
                  <c:v>36</c:v>
                </c:pt>
                <c:pt idx="19">
                  <c:v>38</c:v>
                </c:pt>
                <c:pt idx="20">
                  <c:v>40</c:v>
                </c:pt>
                <c:pt idx="21">
                  <c:v>42</c:v>
                </c:pt>
                <c:pt idx="22">
                  <c:v>44</c:v>
                </c:pt>
                <c:pt idx="23">
                  <c:v>46</c:v>
                </c:pt>
                <c:pt idx="24">
                  <c:v>48</c:v>
                </c:pt>
                <c:pt idx="25">
                  <c:v>50</c:v>
                </c:pt>
                <c:pt idx="26">
                  <c:v>52</c:v>
                </c:pt>
                <c:pt idx="27">
                  <c:v>54</c:v>
                </c:pt>
                <c:pt idx="28">
                  <c:v>56</c:v>
                </c:pt>
                <c:pt idx="29">
                  <c:v>58</c:v>
                </c:pt>
                <c:pt idx="30">
                  <c:v>60</c:v>
                </c:pt>
              </c:numCache>
            </c:numRef>
          </c:xVal>
          <c:yVal>
            <c:numRef>
              <c:f>Sheet1!$F$4:$F$34</c:f>
              <c:numCache>
                <c:formatCode>General</c:formatCode>
                <c:ptCount val="31"/>
                <c:pt idx="0">
                  <c:v>18.2</c:v>
                </c:pt>
                <c:pt idx="1">
                  <c:v>20</c:v>
                </c:pt>
                <c:pt idx="2">
                  <c:v>24.299999999999997</c:v>
                </c:pt>
                <c:pt idx="3">
                  <c:v>31.9</c:v>
                </c:pt>
                <c:pt idx="4">
                  <c:v>40.299999999999997</c:v>
                </c:pt>
                <c:pt idx="5">
                  <c:v>46.3</c:v>
                </c:pt>
                <c:pt idx="6">
                  <c:v>52.2</c:v>
                </c:pt>
                <c:pt idx="7">
                  <c:v>56.099999999999994</c:v>
                </c:pt>
                <c:pt idx="8">
                  <c:v>60.8</c:v>
                </c:pt>
                <c:pt idx="9">
                  <c:v>64.099999999999994</c:v>
                </c:pt>
                <c:pt idx="10">
                  <c:v>66.8</c:v>
                </c:pt>
                <c:pt idx="11">
                  <c:v>70</c:v>
                </c:pt>
                <c:pt idx="12">
                  <c:v>70.7</c:v>
                </c:pt>
                <c:pt idx="13">
                  <c:v>72.599999999999994</c:v>
                </c:pt>
                <c:pt idx="14">
                  <c:v>74.099999999999994</c:v>
                </c:pt>
                <c:pt idx="15">
                  <c:v>74.8</c:v>
                </c:pt>
                <c:pt idx="16">
                  <c:v>76.599999999999994</c:v>
                </c:pt>
                <c:pt idx="17">
                  <c:v>76.599999999999994</c:v>
                </c:pt>
                <c:pt idx="18">
                  <c:v>77.7</c:v>
                </c:pt>
                <c:pt idx="19">
                  <c:v>78.400000000000006</c:v>
                </c:pt>
                <c:pt idx="20">
                  <c:v>78.900000000000006</c:v>
                </c:pt>
                <c:pt idx="21">
                  <c:v>79.599999999999994</c:v>
                </c:pt>
                <c:pt idx="22">
                  <c:v>79.599999999999994</c:v>
                </c:pt>
                <c:pt idx="23">
                  <c:v>80</c:v>
                </c:pt>
                <c:pt idx="24">
                  <c:v>81</c:v>
                </c:pt>
                <c:pt idx="25">
                  <c:v>81</c:v>
                </c:pt>
                <c:pt idx="26">
                  <c:v>81</c:v>
                </c:pt>
                <c:pt idx="27">
                  <c:v>81</c:v>
                </c:pt>
                <c:pt idx="28">
                  <c:v>81</c:v>
                </c:pt>
                <c:pt idx="29">
                  <c:v>81</c:v>
                </c:pt>
                <c:pt idx="30">
                  <c:v>81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43B-4362-9B47-1DBA274518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10976367"/>
        <c:axId val="1524423039"/>
      </c:scatterChart>
      <c:valAx>
        <c:axId val="1410976367"/>
        <c:scaling>
          <c:orientation val="minMax"/>
          <c:max val="6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524423039"/>
        <c:crosses val="autoZero"/>
        <c:crossBetween val="midCat"/>
      </c:valAx>
      <c:valAx>
        <c:axId val="1524423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Temperature [</a:t>
                </a:r>
                <a:r>
                  <a:rPr lang="en-US">
                    <a:latin typeface="Arial" panose="020B0604020202020204" pitchFamily="34" charset="0"/>
                    <a:cs typeface="Arial" panose="020B0604020202020204" pitchFamily="34" charset="0"/>
                  </a:rPr>
                  <a:t>°C</a:t>
                </a:r>
                <a:r>
                  <a:rPr lang="en-US"/>
                  <a:t>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141097636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08T23:09:44.815" idx="6">
    <p:pos x="6521" y="35"/>
    <p:text>Maybe put the test setup figure here and in the next slide the pic for the RTbox and the complete PLECs model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09T01:59:25.063" idx="8">
    <p:pos x="6940" y="1672"/>
    <p:text>consider making zoom to the transient in the sudden changes to show the delay of tracking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1-06T18:52:03.589" idx="3">
    <p:pos x="5639" y="216"/>
    <p:text>Try to get the efficiency in boost mode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40.png>
</file>

<file path=ppt/media/image25.png>
</file>

<file path=ppt/media/image26.png>
</file>

<file path=ppt/media/image27.jpg>
</file>

<file path=ppt/media/image27.png>
</file>

<file path=ppt/media/image270.png>
</file>

<file path=ppt/media/image28.jpeg>
</file>

<file path=ppt/media/image28.png>
</file>

<file path=ppt/media/image31.png>
</file>

<file path=ppt/media/image33.png>
</file>

<file path=ppt/media/image4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30.png>
</file>

<file path=ppt/media/image540.png>
</file>

<file path=ppt/media/image550.png>
</file>

<file path=ppt/media/image560.png>
</file>

<file path=ppt/media/image57.png>
</file>

<file path=ppt/media/image58.png>
</file>

<file path=ppt/media/image6.jpg>
</file>

<file path=ppt/media/image61.png>
</file>

<file path=ppt/media/image62.png>
</file>

<file path=ppt/media/image6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636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81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0.png"/><Relationship Id="rId2" Type="http://schemas.openxmlformats.org/officeDocument/2006/relationships/image" Target="../media/image530.png"/><Relationship Id="rId1" Type="http://schemas.openxmlformats.org/officeDocument/2006/relationships/slideLayout" Target="../slideLayouts/slideLayout4.xml"/><Relationship Id="rId6" Type="http://schemas.openxmlformats.org/officeDocument/2006/relationships/comments" Target="../comments/comment2.xml"/><Relationship Id="rId5" Type="http://schemas.openxmlformats.org/officeDocument/2006/relationships/image" Target="../media/image560.png"/><Relationship Id="rId4" Type="http://schemas.openxmlformats.org/officeDocument/2006/relationships/image" Target="../media/image55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4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13" Type="http://schemas.openxmlformats.org/officeDocument/2006/relationships/image" Target="../media/image47.png"/><Relationship Id="rId1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11" Type="http://schemas.openxmlformats.org/officeDocument/2006/relationships/image" Target="../media/image45.png"/><Relationship Id="rId10" Type="http://schemas.openxmlformats.org/officeDocument/2006/relationships/image" Target="../media/image14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13" Type="http://schemas.openxmlformats.org/officeDocument/2006/relationships/image" Target="../media/image16.png"/><Relationship Id="rId1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11" Type="http://schemas.openxmlformats.org/officeDocument/2006/relationships/image" Target="../media/image51.png"/><Relationship Id="rId10" Type="http://schemas.openxmlformats.org/officeDocument/2006/relationships/image" Target="../media/image50.png"/><Relationship Id="rId9" Type="http://schemas.openxmlformats.org/officeDocument/2006/relationships/image" Target="../media/image4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7" Type="http://schemas.openxmlformats.org/officeDocument/2006/relationships/image" Target="../media/image5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7" Type="http://schemas.openxmlformats.org/officeDocument/2006/relationships/image" Target="../media/image53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Test Results 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39697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4"/>
            <a:ext cx="10868615" cy="994742"/>
          </a:xfrm>
        </p:spPr>
        <p:txBody>
          <a:bodyPr rtlCol="0"/>
          <a:lstStyle/>
          <a:p>
            <a:pPr rtl="0"/>
            <a:r>
              <a:rPr lang="en-GB" dirty="0"/>
              <a:t>Sudden change in irradiance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AAC291D-6BDD-4AB9-B028-2E96F6593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06" y="1592312"/>
            <a:ext cx="4126072" cy="412607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64078A1-3B31-49B7-BED9-D55F1F0B93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983" y="1502600"/>
            <a:ext cx="7015356" cy="3510154"/>
          </a:xfrm>
          <a:prstGeom prst="rect">
            <a:avLst/>
          </a:prstGeom>
        </p:spPr>
      </p:pic>
      <p:sp>
        <p:nvSpPr>
          <p:cNvPr id="14" name="Tekstfelt 12">
            <a:extLst>
              <a:ext uri="{FF2B5EF4-FFF2-40B4-BE49-F238E27FC236}">
                <a16:creationId xmlns:a16="http://schemas.microsoft.com/office/drawing/2014/main" id="{1EA0878A-3364-4A20-886C-131844DFA180}"/>
              </a:ext>
            </a:extLst>
          </p:cNvPr>
          <p:cNvSpPr txBox="1"/>
          <p:nvPr/>
        </p:nvSpPr>
        <p:spPr>
          <a:xfrm>
            <a:off x="736011" y="5692413"/>
            <a:ext cx="45253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/>
              <a:t>Simulated</a:t>
            </a:r>
            <a:r>
              <a:rPr lang="es-ES" sz="1600" dirty="0"/>
              <a:t> </a:t>
            </a:r>
            <a:r>
              <a:rPr lang="es-ES" sz="1600" dirty="0" err="1"/>
              <a:t>results</a:t>
            </a:r>
            <a:r>
              <a:rPr lang="es-ES" sz="1600" dirty="0"/>
              <a:t> </a:t>
            </a:r>
            <a:r>
              <a:rPr lang="es-ES" sz="1600" dirty="0" err="1"/>
              <a:t>for</a:t>
            </a:r>
            <a:r>
              <a:rPr lang="es-ES" sz="1600" dirty="0"/>
              <a:t> 1000 - 800 W/m2 and </a:t>
            </a:r>
            <a:r>
              <a:rPr lang="es-ES" sz="1600" dirty="0" err="1"/>
              <a:t>constant</a:t>
            </a:r>
            <a:r>
              <a:rPr lang="es-ES" sz="1600" dirty="0"/>
              <a:t> </a:t>
            </a:r>
            <a:r>
              <a:rPr lang="es-ES" sz="1600" dirty="0" err="1"/>
              <a:t>temperature</a:t>
            </a:r>
            <a:r>
              <a:rPr lang="es-ES" sz="1600" dirty="0"/>
              <a:t> T=25ºC.</a:t>
            </a:r>
            <a:endParaRPr lang="en-US" sz="1600" dirty="0"/>
          </a:p>
        </p:txBody>
      </p:sp>
      <p:sp>
        <p:nvSpPr>
          <p:cNvPr id="15" name="Tekstfelt 12">
            <a:extLst>
              <a:ext uri="{FF2B5EF4-FFF2-40B4-BE49-F238E27FC236}">
                <a16:creationId xmlns:a16="http://schemas.microsoft.com/office/drawing/2014/main" id="{43C462F6-29D9-4CCC-8F86-A41EB932CBA0}"/>
              </a:ext>
            </a:extLst>
          </p:cNvPr>
          <p:cNvSpPr txBox="1"/>
          <p:nvPr/>
        </p:nvSpPr>
        <p:spPr>
          <a:xfrm>
            <a:off x="5129778" y="5089060"/>
            <a:ext cx="64408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Experimental </a:t>
            </a:r>
            <a:r>
              <a:rPr lang="es-ES" sz="1600" dirty="0" err="1"/>
              <a:t>results</a:t>
            </a:r>
            <a:r>
              <a:rPr lang="es-ES" sz="1600" dirty="0"/>
              <a:t> </a:t>
            </a:r>
            <a:r>
              <a:rPr lang="es-ES" sz="1600" dirty="0" err="1"/>
              <a:t>for</a:t>
            </a:r>
            <a:r>
              <a:rPr lang="es-ES" sz="1600" dirty="0"/>
              <a:t> 1000 - 800 W/m2 and </a:t>
            </a:r>
            <a:r>
              <a:rPr lang="es-ES" sz="1600" dirty="0" err="1"/>
              <a:t>constant</a:t>
            </a:r>
            <a:r>
              <a:rPr lang="es-ES" sz="1600" dirty="0"/>
              <a:t> </a:t>
            </a:r>
            <a:r>
              <a:rPr lang="es-ES" sz="1600" dirty="0" err="1"/>
              <a:t>temperature</a:t>
            </a:r>
            <a:r>
              <a:rPr lang="es-ES" sz="1600" dirty="0"/>
              <a:t> T=25ºC.</a:t>
            </a:r>
            <a:endParaRPr lang="en-US" sz="1600" dirty="0"/>
          </a:p>
        </p:txBody>
      </p:sp>
      <p:sp>
        <p:nvSpPr>
          <p:cNvPr id="8" name="Tekstfelt 3">
            <a:extLst>
              <a:ext uri="{FF2B5EF4-FFF2-40B4-BE49-F238E27FC236}">
                <a16:creationId xmlns:a16="http://schemas.microsoft.com/office/drawing/2014/main" id="{6A37DBFC-B1D9-47B0-9354-24C80BDB3BA8}"/>
              </a:ext>
            </a:extLst>
          </p:cNvPr>
          <p:cNvSpPr txBox="1"/>
          <p:nvPr/>
        </p:nvSpPr>
        <p:spPr>
          <a:xfrm>
            <a:off x="587374" y="1041487"/>
            <a:ext cx="47394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b="1" u="sng" spc="300" dirty="0">
                <a:sym typeface="Wingdings" panose="05000000000000000000" pitchFamily="2" charset="2"/>
              </a:rPr>
              <a:t>Buck mode:</a:t>
            </a:r>
          </a:p>
          <a:p>
            <a:r>
              <a:rPr lang="en-GB" sz="1600" spc="300" dirty="0">
                <a:sym typeface="Wingdings" panose="05000000000000000000" pitchFamily="2" charset="2"/>
              </a:rPr>
              <a:t> </a:t>
            </a:r>
          </a:p>
          <a:p>
            <a:pPr rtl="0"/>
            <a:r>
              <a:rPr lang="en-GB" sz="1600" spc="300" dirty="0"/>
              <a:t> 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5BD28B71-F15F-4EFB-9FA5-7AEA710E0952}"/>
                  </a:ext>
                </a:extLst>
              </p:cNvPr>
              <p:cNvSpPr txBox="1"/>
              <p:nvPr/>
            </p:nvSpPr>
            <p:spPr>
              <a:xfrm>
                <a:off x="6477160" y="5673835"/>
                <a:ext cx="2600857" cy="307777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s-ES" sz="2000" b="1" i="1" smtClean="0">
                              <a:latin typeface="Cambria Math" panose="02040503050406030204" pitchFamily="18" charset="0"/>
                            </a:rPr>
                            <m:t>𝑴𝑷𝑷𝑻𝒔𝒊𝒎</m:t>
                          </m:r>
                        </m:sub>
                      </m:sSub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𝟗𝟗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𝟕𝟎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s-ES" b="1" dirty="0"/>
              </a:p>
            </p:txBody>
          </p:sp>
        </mc:Choice>
        <mc:Fallback xmlns="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5BD28B71-F15F-4EFB-9FA5-7AEA710E09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7160" y="5673835"/>
                <a:ext cx="2600857" cy="307777"/>
              </a:xfrm>
              <a:prstGeom prst="rect">
                <a:avLst/>
              </a:prstGeom>
              <a:blipFill>
                <a:blip r:embed="rId5"/>
                <a:stretch>
                  <a:fillRect b="-27451"/>
                </a:stretch>
              </a:blipFill>
              <a:ln w="31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AE2009B3-50CF-4914-9520-29DA75F9DD53}"/>
                  </a:ext>
                </a:extLst>
              </p:cNvPr>
              <p:cNvSpPr txBox="1"/>
              <p:nvPr/>
            </p:nvSpPr>
            <p:spPr>
              <a:xfrm>
                <a:off x="9218706" y="5646327"/>
                <a:ext cx="2600857" cy="335285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s-ES" sz="2000" b="1" i="1" smtClean="0">
                              <a:latin typeface="Cambria Math" panose="02040503050406030204" pitchFamily="18" charset="0"/>
                            </a:rPr>
                            <m:t>𝑴𝑷𝑷𝑻𝒆𝒙𝒑</m:t>
                          </m:r>
                        </m:sub>
                      </m:sSub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𝟗𝟑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𝟕𝟖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s-ES" b="1" dirty="0"/>
              </a:p>
            </p:txBody>
          </p:sp>
        </mc:Choice>
        <mc:Fallback xmlns="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AE2009B3-50CF-4914-9520-29DA75F9DD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18706" y="5646327"/>
                <a:ext cx="2600857" cy="335285"/>
              </a:xfrm>
              <a:prstGeom prst="rect">
                <a:avLst/>
              </a:prstGeom>
              <a:blipFill>
                <a:blip r:embed="rId6"/>
                <a:stretch>
                  <a:fillRect b="-26786"/>
                </a:stretch>
              </a:blipFill>
              <a:ln w="31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448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11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471272" y="411927"/>
            <a:ext cx="10868615" cy="994742"/>
          </a:xfrm>
        </p:spPr>
        <p:txBody>
          <a:bodyPr rtlCol="0"/>
          <a:lstStyle/>
          <a:p>
            <a:pPr rtl="0"/>
            <a:r>
              <a:rPr lang="en-GB" dirty="0"/>
              <a:t>Sudden change in temperature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4" name="Tekstfelt 12">
            <a:extLst>
              <a:ext uri="{FF2B5EF4-FFF2-40B4-BE49-F238E27FC236}">
                <a16:creationId xmlns:a16="http://schemas.microsoft.com/office/drawing/2014/main" id="{1EA0878A-3364-4A20-886C-131844DFA180}"/>
              </a:ext>
            </a:extLst>
          </p:cNvPr>
          <p:cNvSpPr txBox="1"/>
          <p:nvPr/>
        </p:nvSpPr>
        <p:spPr>
          <a:xfrm>
            <a:off x="959624" y="5898068"/>
            <a:ext cx="45253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/>
              <a:t>Simulated</a:t>
            </a:r>
            <a:r>
              <a:rPr lang="es-ES" sz="1600" dirty="0"/>
              <a:t> </a:t>
            </a:r>
            <a:r>
              <a:rPr lang="es-ES" sz="1600" dirty="0" err="1"/>
              <a:t>results</a:t>
            </a:r>
            <a:r>
              <a:rPr lang="es-ES" sz="1600" dirty="0"/>
              <a:t> </a:t>
            </a:r>
            <a:r>
              <a:rPr lang="es-ES" sz="1600" dirty="0" err="1"/>
              <a:t>for</a:t>
            </a:r>
            <a:r>
              <a:rPr lang="es-ES" sz="1600" dirty="0"/>
              <a:t> 25 - 15 </a:t>
            </a:r>
            <a:r>
              <a:rPr lang="es-ES" sz="1600" dirty="0" err="1"/>
              <a:t>ºC</a:t>
            </a:r>
            <a:r>
              <a:rPr lang="es-ES" sz="1600" dirty="0"/>
              <a:t> and </a:t>
            </a:r>
            <a:r>
              <a:rPr lang="es-ES" sz="1600" dirty="0" err="1"/>
              <a:t>constant</a:t>
            </a:r>
            <a:r>
              <a:rPr lang="es-ES" sz="1600" dirty="0"/>
              <a:t> </a:t>
            </a:r>
            <a:r>
              <a:rPr lang="es-ES" sz="1600" dirty="0" err="1"/>
              <a:t>irradiance</a:t>
            </a:r>
            <a:r>
              <a:rPr lang="es-ES" sz="1600" dirty="0"/>
              <a:t> 1000 W/m2.</a:t>
            </a:r>
            <a:endParaRPr lang="en-US" sz="1600" dirty="0"/>
          </a:p>
        </p:txBody>
      </p:sp>
      <p:sp>
        <p:nvSpPr>
          <p:cNvPr id="15" name="Tekstfelt 12">
            <a:extLst>
              <a:ext uri="{FF2B5EF4-FFF2-40B4-BE49-F238E27FC236}">
                <a16:creationId xmlns:a16="http://schemas.microsoft.com/office/drawing/2014/main" id="{43C462F6-29D9-4CCC-8F86-A41EB932CBA0}"/>
              </a:ext>
            </a:extLst>
          </p:cNvPr>
          <p:cNvSpPr txBox="1"/>
          <p:nvPr/>
        </p:nvSpPr>
        <p:spPr>
          <a:xfrm>
            <a:off x="5213209" y="4993869"/>
            <a:ext cx="67643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Experimental </a:t>
            </a:r>
            <a:r>
              <a:rPr lang="es-ES" sz="1600" dirty="0" err="1"/>
              <a:t>results</a:t>
            </a:r>
            <a:r>
              <a:rPr lang="es-ES" sz="1600" dirty="0"/>
              <a:t> </a:t>
            </a:r>
            <a:r>
              <a:rPr lang="es-ES" sz="1600" dirty="0" err="1"/>
              <a:t>for</a:t>
            </a:r>
            <a:r>
              <a:rPr lang="es-ES" sz="1600" dirty="0"/>
              <a:t> 25 - 15 </a:t>
            </a:r>
            <a:r>
              <a:rPr lang="es-ES" sz="1600" dirty="0" err="1"/>
              <a:t>ºC</a:t>
            </a:r>
            <a:r>
              <a:rPr lang="es-ES" sz="1600" dirty="0"/>
              <a:t> and </a:t>
            </a:r>
            <a:r>
              <a:rPr lang="es-ES" sz="1600" dirty="0" err="1"/>
              <a:t>constant</a:t>
            </a:r>
            <a:r>
              <a:rPr lang="es-ES" sz="1600" dirty="0"/>
              <a:t> </a:t>
            </a:r>
            <a:r>
              <a:rPr lang="es-ES" sz="1600" dirty="0" err="1"/>
              <a:t>irradiance</a:t>
            </a:r>
            <a:r>
              <a:rPr lang="es-ES" sz="1600" dirty="0"/>
              <a:t> 1000 W/m2.</a:t>
            </a:r>
            <a:endParaRPr lang="en-US" sz="1600" dirty="0"/>
          </a:p>
        </p:txBody>
      </p:sp>
      <p:sp>
        <p:nvSpPr>
          <p:cNvPr id="8" name="Tekstfelt 3">
            <a:extLst>
              <a:ext uri="{FF2B5EF4-FFF2-40B4-BE49-F238E27FC236}">
                <a16:creationId xmlns:a16="http://schemas.microsoft.com/office/drawing/2014/main" id="{6A37DBFC-B1D9-47B0-9354-24C80BDB3BA8}"/>
              </a:ext>
            </a:extLst>
          </p:cNvPr>
          <p:cNvSpPr txBox="1"/>
          <p:nvPr/>
        </p:nvSpPr>
        <p:spPr>
          <a:xfrm>
            <a:off x="587374" y="1041487"/>
            <a:ext cx="47394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b="1" u="sng" spc="300" dirty="0">
                <a:sym typeface="Wingdings" panose="05000000000000000000" pitchFamily="2" charset="2"/>
              </a:rPr>
              <a:t>Buck mode:</a:t>
            </a:r>
          </a:p>
          <a:p>
            <a:r>
              <a:rPr lang="en-GB" sz="1600" spc="300" dirty="0">
                <a:sym typeface="Wingdings" panose="05000000000000000000" pitchFamily="2" charset="2"/>
              </a:rPr>
              <a:t> </a:t>
            </a:r>
          </a:p>
          <a:p>
            <a:pPr rtl="0"/>
            <a:r>
              <a:rPr lang="en-GB" sz="1600" spc="300" dirty="0"/>
              <a:t>  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F6C5166-B03F-48A6-BD04-47C1B7FD00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43" y="1619556"/>
            <a:ext cx="4278512" cy="427851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9B9CC89-93FB-4F41-8363-83664DB17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252" y="1525577"/>
            <a:ext cx="6764332" cy="338455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CC024B69-4B32-4CEA-9929-CFFB336E3E44}"/>
                  </a:ext>
                </a:extLst>
              </p:cNvPr>
              <p:cNvSpPr txBox="1"/>
              <p:nvPr/>
            </p:nvSpPr>
            <p:spPr>
              <a:xfrm>
                <a:off x="6529914" y="5544752"/>
                <a:ext cx="2600857" cy="307777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s-ES" sz="2000" b="1" i="1" smtClean="0">
                              <a:latin typeface="Cambria Math" panose="02040503050406030204" pitchFamily="18" charset="0"/>
                            </a:rPr>
                            <m:t>𝑴𝑷𝑷𝑻𝒔𝒊𝒎</m:t>
                          </m:r>
                        </m:sub>
                      </m:sSub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𝟗𝟗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𝟗𝟎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s-ES" b="1" dirty="0"/>
              </a:p>
            </p:txBody>
          </p:sp>
        </mc:Choice>
        <mc:Fallback xmlns="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CC024B69-4B32-4CEA-9929-CFFB336E3E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9914" y="5544752"/>
                <a:ext cx="2600857" cy="307777"/>
              </a:xfrm>
              <a:prstGeom prst="rect">
                <a:avLst/>
              </a:prstGeom>
              <a:blipFill>
                <a:blip r:embed="rId5"/>
                <a:stretch>
                  <a:fillRect b="-27451"/>
                </a:stretch>
              </a:blipFill>
              <a:ln w="31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56F9629E-89D1-43F9-A5A1-4A1AD8032E7E}"/>
                  </a:ext>
                </a:extLst>
              </p:cNvPr>
              <p:cNvSpPr txBox="1"/>
              <p:nvPr/>
            </p:nvSpPr>
            <p:spPr>
              <a:xfrm>
                <a:off x="9376684" y="5521664"/>
                <a:ext cx="2600857" cy="335285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s-ES" sz="2000" b="1" i="1" smtClean="0">
                              <a:latin typeface="Cambria Math" panose="02040503050406030204" pitchFamily="18" charset="0"/>
                            </a:rPr>
                            <m:t>𝑴𝑷𝑷𝑻𝒆𝒙𝒑</m:t>
                          </m:r>
                        </m:sub>
                      </m:sSub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𝟗𝟖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𝟒𝟎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s-ES" b="1" dirty="0"/>
              </a:p>
            </p:txBody>
          </p:sp>
        </mc:Choice>
        <mc:Fallback xmlns="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56F9629E-89D1-43F9-A5A1-4A1AD8032E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6684" y="5521664"/>
                <a:ext cx="2600857" cy="335285"/>
              </a:xfrm>
              <a:prstGeom prst="rect">
                <a:avLst/>
              </a:prstGeom>
              <a:blipFill>
                <a:blip r:embed="rId6"/>
                <a:stretch>
                  <a:fillRect b="-25000"/>
                </a:stretch>
              </a:blipFill>
              <a:ln w="31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51975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12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10254797" cy="1474385"/>
          </a:xfrm>
        </p:spPr>
        <p:txBody>
          <a:bodyPr/>
          <a:lstStyle/>
          <a:p>
            <a:r>
              <a:rPr lang="en-US" dirty="0"/>
              <a:t>Comparison simulation and experiments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a 5">
                <a:extLst>
                  <a:ext uri="{FF2B5EF4-FFF2-40B4-BE49-F238E27FC236}">
                    <a16:creationId xmlns:a16="http://schemas.microsoft.com/office/drawing/2014/main" id="{1CB97960-A7CB-46D1-B7D9-6EDE29370E4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72651785"/>
                  </p:ext>
                </p:extLst>
              </p:nvPr>
            </p:nvGraphicFramePr>
            <p:xfrm>
              <a:off x="2032000" y="1288571"/>
              <a:ext cx="8127999" cy="11483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21353">
                      <a:extLst>
                        <a:ext uri="{9D8B030D-6E8A-4147-A177-3AD203B41FA5}">
                          <a16:colId xmlns:a16="http://schemas.microsoft.com/office/drawing/2014/main" val="2575576110"/>
                        </a:ext>
                      </a:extLst>
                    </a:gridCol>
                    <a:gridCol w="2597313">
                      <a:extLst>
                        <a:ext uri="{9D8B030D-6E8A-4147-A177-3AD203B41FA5}">
                          <a16:colId xmlns:a16="http://schemas.microsoft.com/office/drawing/2014/main" val="961337654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163904803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s-ES" dirty="0"/>
                            <a:t>Buck STC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dirty="0" err="1"/>
                            <a:t>Simulation</a:t>
                          </a:r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dirty="0" err="1"/>
                            <a:t>Experiment</a:t>
                          </a:r>
                          <a:endParaRPr lang="es-E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20174497"/>
                      </a:ext>
                    </a:extLst>
                  </a:tr>
                  <a:tr h="40669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𝜂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𝑀𝑃𝑃𝑇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99.96%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97.72%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38867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𝑀𝑃𝑃𝑇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 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10 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4816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a 5">
                <a:extLst>
                  <a:ext uri="{FF2B5EF4-FFF2-40B4-BE49-F238E27FC236}">
                    <a16:creationId xmlns:a16="http://schemas.microsoft.com/office/drawing/2014/main" id="{1CB97960-A7CB-46D1-B7D9-6EDE29370E4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72651785"/>
                  </p:ext>
                </p:extLst>
              </p:nvPr>
            </p:nvGraphicFramePr>
            <p:xfrm>
              <a:off x="2032000" y="1288571"/>
              <a:ext cx="8127999" cy="11483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21353">
                      <a:extLst>
                        <a:ext uri="{9D8B030D-6E8A-4147-A177-3AD203B41FA5}">
                          <a16:colId xmlns:a16="http://schemas.microsoft.com/office/drawing/2014/main" val="2575576110"/>
                        </a:ext>
                      </a:extLst>
                    </a:gridCol>
                    <a:gridCol w="2597313">
                      <a:extLst>
                        <a:ext uri="{9D8B030D-6E8A-4147-A177-3AD203B41FA5}">
                          <a16:colId xmlns:a16="http://schemas.microsoft.com/office/drawing/2014/main" val="961337654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163904803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s-ES" dirty="0"/>
                            <a:t>Buck STC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dirty="0" err="1"/>
                            <a:t>Simulation</a:t>
                          </a:r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dirty="0" err="1"/>
                            <a:t>Experiment</a:t>
                          </a:r>
                          <a:endParaRPr lang="es-E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20174497"/>
                      </a:ext>
                    </a:extLst>
                  </a:tr>
                  <a:tr h="406698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2"/>
                          <a:stretch>
                            <a:fillRect l="-216" t="-98507" r="-188985" b="-1014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99.96%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97.72%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38867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2"/>
                          <a:stretch>
                            <a:fillRect l="-216" t="-218033" r="-188985" b="-114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 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10 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4816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a 6">
                <a:extLst>
                  <a:ext uri="{FF2B5EF4-FFF2-40B4-BE49-F238E27FC236}">
                    <a16:creationId xmlns:a16="http://schemas.microsoft.com/office/drawing/2014/main" id="{D5060BDF-E49B-4C05-AB55-F91DAA96352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22316273"/>
                  </p:ext>
                </p:extLst>
              </p:nvPr>
            </p:nvGraphicFramePr>
            <p:xfrm>
              <a:off x="2032000" y="2443908"/>
              <a:ext cx="8127999" cy="11483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21354">
                      <a:extLst>
                        <a:ext uri="{9D8B030D-6E8A-4147-A177-3AD203B41FA5}">
                          <a16:colId xmlns:a16="http://schemas.microsoft.com/office/drawing/2014/main" val="2575576110"/>
                        </a:ext>
                      </a:extLst>
                    </a:gridCol>
                    <a:gridCol w="2597312">
                      <a:extLst>
                        <a:ext uri="{9D8B030D-6E8A-4147-A177-3AD203B41FA5}">
                          <a16:colId xmlns:a16="http://schemas.microsoft.com/office/drawing/2014/main" val="961337654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163904803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s-ES" dirty="0" err="1"/>
                            <a:t>Boost</a:t>
                          </a:r>
                          <a:r>
                            <a:rPr lang="es-ES" dirty="0"/>
                            <a:t> STC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20174497"/>
                      </a:ext>
                    </a:extLst>
                  </a:tr>
                  <a:tr h="40669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𝜂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𝑀𝑃𝑃𝑇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99.82%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97.32%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38867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𝑀𝑃𝑃𝑇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4 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21 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4816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a 6">
                <a:extLst>
                  <a:ext uri="{FF2B5EF4-FFF2-40B4-BE49-F238E27FC236}">
                    <a16:creationId xmlns:a16="http://schemas.microsoft.com/office/drawing/2014/main" id="{D5060BDF-E49B-4C05-AB55-F91DAA96352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22316273"/>
                  </p:ext>
                </p:extLst>
              </p:nvPr>
            </p:nvGraphicFramePr>
            <p:xfrm>
              <a:off x="2032000" y="2443908"/>
              <a:ext cx="8127999" cy="11483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21354">
                      <a:extLst>
                        <a:ext uri="{9D8B030D-6E8A-4147-A177-3AD203B41FA5}">
                          <a16:colId xmlns:a16="http://schemas.microsoft.com/office/drawing/2014/main" val="2575576110"/>
                        </a:ext>
                      </a:extLst>
                    </a:gridCol>
                    <a:gridCol w="2597312">
                      <a:extLst>
                        <a:ext uri="{9D8B030D-6E8A-4147-A177-3AD203B41FA5}">
                          <a16:colId xmlns:a16="http://schemas.microsoft.com/office/drawing/2014/main" val="961337654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163904803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s-ES" dirty="0" err="1"/>
                            <a:t>Boost</a:t>
                          </a:r>
                          <a:r>
                            <a:rPr lang="es-ES" dirty="0"/>
                            <a:t> STC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20174497"/>
                      </a:ext>
                    </a:extLst>
                  </a:tr>
                  <a:tr h="406698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3"/>
                          <a:stretch>
                            <a:fillRect l="-216" t="-97059" r="-188985" b="-985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99.82%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97.32%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38867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3"/>
                          <a:stretch>
                            <a:fillRect l="-216" t="-219672" r="-188985" b="-98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4 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21 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4816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a 7">
                <a:extLst>
                  <a:ext uri="{FF2B5EF4-FFF2-40B4-BE49-F238E27FC236}">
                    <a16:creationId xmlns:a16="http://schemas.microsoft.com/office/drawing/2014/main" id="{88BA5B03-CE49-4E36-8B4E-53D8DC34DE2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47220288"/>
                  </p:ext>
                </p:extLst>
              </p:nvPr>
            </p:nvGraphicFramePr>
            <p:xfrm>
              <a:off x="2031999" y="3599245"/>
              <a:ext cx="8127999" cy="11483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11307">
                      <a:extLst>
                        <a:ext uri="{9D8B030D-6E8A-4147-A177-3AD203B41FA5}">
                          <a16:colId xmlns:a16="http://schemas.microsoft.com/office/drawing/2014/main" val="2575576110"/>
                        </a:ext>
                      </a:extLst>
                    </a:gridCol>
                    <a:gridCol w="2607359">
                      <a:extLst>
                        <a:ext uri="{9D8B030D-6E8A-4147-A177-3AD203B41FA5}">
                          <a16:colId xmlns:a16="http://schemas.microsoft.com/office/drawing/2014/main" val="961337654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163904803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s-ES" dirty="0"/>
                            <a:t>Buck 1000 - 800 W/m2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20174497"/>
                      </a:ext>
                    </a:extLst>
                  </a:tr>
                  <a:tr h="40669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𝜂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𝑀𝑃𝑃𝑇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err="1"/>
                            <a:t>From</a:t>
                          </a:r>
                          <a:r>
                            <a:rPr lang="es-ES" sz="1600" dirty="0"/>
                            <a:t> 99.81% </a:t>
                          </a:r>
                          <a:r>
                            <a:rPr lang="es-ES" sz="1600" dirty="0" err="1"/>
                            <a:t>to</a:t>
                          </a:r>
                          <a:r>
                            <a:rPr lang="es-ES" sz="1600" dirty="0"/>
                            <a:t> 99.70%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600" dirty="0" err="1"/>
                            <a:t>From</a:t>
                          </a:r>
                          <a:r>
                            <a:rPr lang="es-ES" sz="1600" dirty="0"/>
                            <a:t> 95.96% </a:t>
                          </a:r>
                          <a:r>
                            <a:rPr lang="es-ES" sz="1600" dirty="0" err="1"/>
                            <a:t>to</a:t>
                          </a:r>
                          <a:r>
                            <a:rPr lang="es-ES" sz="1600" dirty="0"/>
                            <a:t> 93.78%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38867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𝑀𝑃𝑃𝑇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0.5 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6.6 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4816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a 7">
                <a:extLst>
                  <a:ext uri="{FF2B5EF4-FFF2-40B4-BE49-F238E27FC236}">
                    <a16:creationId xmlns:a16="http://schemas.microsoft.com/office/drawing/2014/main" id="{88BA5B03-CE49-4E36-8B4E-53D8DC34DE2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47220288"/>
                  </p:ext>
                </p:extLst>
              </p:nvPr>
            </p:nvGraphicFramePr>
            <p:xfrm>
              <a:off x="2031999" y="3599245"/>
              <a:ext cx="8127999" cy="11483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11307">
                      <a:extLst>
                        <a:ext uri="{9D8B030D-6E8A-4147-A177-3AD203B41FA5}">
                          <a16:colId xmlns:a16="http://schemas.microsoft.com/office/drawing/2014/main" val="2575576110"/>
                        </a:ext>
                      </a:extLst>
                    </a:gridCol>
                    <a:gridCol w="2607359">
                      <a:extLst>
                        <a:ext uri="{9D8B030D-6E8A-4147-A177-3AD203B41FA5}">
                          <a16:colId xmlns:a16="http://schemas.microsoft.com/office/drawing/2014/main" val="961337654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163904803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s-ES" dirty="0"/>
                            <a:t>Buck 1000 - 800 W/m2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20174497"/>
                      </a:ext>
                    </a:extLst>
                  </a:tr>
                  <a:tr h="406698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4"/>
                          <a:stretch>
                            <a:fillRect l="-217" t="-98507" r="-190239" b="-1014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err="1"/>
                            <a:t>From</a:t>
                          </a:r>
                          <a:r>
                            <a:rPr lang="es-ES" sz="1600" dirty="0"/>
                            <a:t> 99.81% </a:t>
                          </a:r>
                          <a:r>
                            <a:rPr lang="es-ES" sz="1600" dirty="0" err="1"/>
                            <a:t>to</a:t>
                          </a:r>
                          <a:r>
                            <a:rPr lang="es-ES" sz="1600" dirty="0"/>
                            <a:t> 99.70%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600" dirty="0" err="1"/>
                            <a:t>From</a:t>
                          </a:r>
                          <a:r>
                            <a:rPr lang="es-ES" sz="1600" dirty="0"/>
                            <a:t> 95.96% </a:t>
                          </a:r>
                          <a:r>
                            <a:rPr lang="es-ES" sz="1600" dirty="0" err="1"/>
                            <a:t>to</a:t>
                          </a:r>
                          <a:r>
                            <a:rPr lang="es-ES" sz="1600" dirty="0"/>
                            <a:t> 93.78%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38867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4"/>
                          <a:stretch>
                            <a:fillRect l="-217" t="-218033" r="-190239" b="-114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0.5 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6.6 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4816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a 8">
                <a:extLst>
                  <a:ext uri="{FF2B5EF4-FFF2-40B4-BE49-F238E27FC236}">
                    <a16:creationId xmlns:a16="http://schemas.microsoft.com/office/drawing/2014/main" id="{0A03684B-1C9B-4ABB-89E3-E8D9CAB2406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09866720"/>
                  </p:ext>
                </p:extLst>
              </p:nvPr>
            </p:nvGraphicFramePr>
            <p:xfrm>
              <a:off x="2031998" y="4735006"/>
              <a:ext cx="8127999" cy="11483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11307">
                      <a:extLst>
                        <a:ext uri="{9D8B030D-6E8A-4147-A177-3AD203B41FA5}">
                          <a16:colId xmlns:a16="http://schemas.microsoft.com/office/drawing/2014/main" val="2575576110"/>
                        </a:ext>
                      </a:extLst>
                    </a:gridCol>
                    <a:gridCol w="2607359">
                      <a:extLst>
                        <a:ext uri="{9D8B030D-6E8A-4147-A177-3AD203B41FA5}">
                          <a16:colId xmlns:a16="http://schemas.microsoft.com/office/drawing/2014/main" val="961337654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163904803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s-ES" dirty="0"/>
                            <a:t>Buck 25 - 15 </a:t>
                          </a:r>
                          <a:r>
                            <a:rPr lang="es-ES" dirty="0" err="1"/>
                            <a:t>ºC</a:t>
                          </a:r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20174497"/>
                      </a:ext>
                    </a:extLst>
                  </a:tr>
                  <a:tr h="406698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𝜂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𝑀𝑃𝑃𝑇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err="1"/>
                            <a:t>From</a:t>
                          </a:r>
                          <a:r>
                            <a:rPr lang="es-ES" sz="1600" dirty="0"/>
                            <a:t> 99.81% </a:t>
                          </a:r>
                          <a:r>
                            <a:rPr lang="es-ES" sz="1600" dirty="0" err="1"/>
                            <a:t>to</a:t>
                          </a:r>
                          <a:r>
                            <a:rPr lang="es-ES" sz="1600" dirty="0"/>
                            <a:t> 99.90%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err="1"/>
                            <a:t>From</a:t>
                          </a:r>
                          <a:r>
                            <a:rPr lang="es-ES" sz="1600" dirty="0"/>
                            <a:t> 99.20% </a:t>
                          </a:r>
                          <a:r>
                            <a:rPr lang="es-ES" sz="1600" dirty="0" err="1"/>
                            <a:t>to</a:t>
                          </a:r>
                          <a:r>
                            <a:rPr lang="es-ES" sz="1600" dirty="0"/>
                            <a:t> 98.40%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38867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E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s-ES" b="0" i="1" smtClean="0">
                                        <a:latin typeface="Cambria Math" panose="02040503050406030204" pitchFamily="18" charset="0"/>
                                      </a:rPr>
                                      <m:t>𝑀𝑃𝑃𝑇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 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4.1 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4816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a 8">
                <a:extLst>
                  <a:ext uri="{FF2B5EF4-FFF2-40B4-BE49-F238E27FC236}">
                    <a16:creationId xmlns:a16="http://schemas.microsoft.com/office/drawing/2014/main" id="{0A03684B-1C9B-4ABB-89E3-E8D9CAB2406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09866720"/>
                  </p:ext>
                </p:extLst>
              </p:nvPr>
            </p:nvGraphicFramePr>
            <p:xfrm>
              <a:off x="2031998" y="4735006"/>
              <a:ext cx="8127999" cy="11483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11307">
                      <a:extLst>
                        <a:ext uri="{9D8B030D-6E8A-4147-A177-3AD203B41FA5}">
                          <a16:colId xmlns:a16="http://schemas.microsoft.com/office/drawing/2014/main" val="2575576110"/>
                        </a:ext>
                      </a:extLst>
                    </a:gridCol>
                    <a:gridCol w="2607359">
                      <a:extLst>
                        <a:ext uri="{9D8B030D-6E8A-4147-A177-3AD203B41FA5}">
                          <a16:colId xmlns:a16="http://schemas.microsoft.com/office/drawing/2014/main" val="961337654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1639048030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s-ES" dirty="0"/>
                            <a:t>Buck 25 - 15 </a:t>
                          </a:r>
                          <a:r>
                            <a:rPr lang="es-ES" dirty="0" err="1"/>
                            <a:t>ºC</a:t>
                          </a:r>
                          <a:endParaRPr lang="es-E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20174497"/>
                      </a:ext>
                    </a:extLst>
                  </a:tr>
                  <a:tr h="406698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5"/>
                          <a:stretch>
                            <a:fillRect l="-217" t="-97059" r="-190239" b="-985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err="1"/>
                            <a:t>From</a:t>
                          </a:r>
                          <a:r>
                            <a:rPr lang="es-ES" sz="1600" dirty="0"/>
                            <a:t> 99.81% </a:t>
                          </a:r>
                          <a:r>
                            <a:rPr lang="es-ES" sz="1600" dirty="0" err="1"/>
                            <a:t>to</a:t>
                          </a:r>
                          <a:r>
                            <a:rPr lang="es-ES" sz="1600" dirty="0"/>
                            <a:t> 99.90%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 err="1"/>
                            <a:t>From</a:t>
                          </a:r>
                          <a:r>
                            <a:rPr lang="es-ES" sz="1600" dirty="0"/>
                            <a:t> 99.20% </a:t>
                          </a:r>
                          <a:r>
                            <a:rPr lang="es-ES" sz="1600" dirty="0" err="1"/>
                            <a:t>to</a:t>
                          </a:r>
                          <a:r>
                            <a:rPr lang="es-ES" sz="1600" dirty="0"/>
                            <a:t> 98.40%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38867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5"/>
                          <a:stretch>
                            <a:fillRect l="-217" t="-219672" r="-190239" b="-98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 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4.1 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4494816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4847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13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4"/>
            <a:ext cx="10868615" cy="994742"/>
          </a:xfrm>
        </p:spPr>
        <p:txBody>
          <a:bodyPr rtlCol="0"/>
          <a:lstStyle/>
          <a:p>
            <a:pPr rtl="0"/>
            <a:r>
              <a:rPr lang="en-GB" dirty="0"/>
              <a:t>Efficiency of the converter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5" name="Tekstfelt 12">
            <a:extLst>
              <a:ext uri="{FF2B5EF4-FFF2-40B4-BE49-F238E27FC236}">
                <a16:creationId xmlns:a16="http://schemas.microsoft.com/office/drawing/2014/main" id="{43C462F6-29D9-4CCC-8F86-A41EB932CBA0}"/>
              </a:ext>
            </a:extLst>
          </p:cNvPr>
          <p:cNvSpPr txBox="1"/>
          <p:nvPr/>
        </p:nvSpPr>
        <p:spPr>
          <a:xfrm>
            <a:off x="3087023" y="4694164"/>
            <a:ext cx="65317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/>
              <a:t>Voltages</a:t>
            </a:r>
            <a:r>
              <a:rPr lang="es-ES" sz="1600" dirty="0"/>
              <a:t> and </a:t>
            </a:r>
            <a:r>
              <a:rPr lang="es-ES" sz="1600" dirty="0" err="1"/>
              <a:t>powers</a:t>
            </a:r>
            <a:r>
              <a:rPr lang="es-ES" sz="1600" dirty="0"/>
              <a:t> at </a:t>
            </a:r>
            <a:r>
              <a:rPr lang="es-ES" sz="1600" dirty="0" err="1"/>
              <a:t>the</a:t>
            </a:r>
            <a:r>
              <a:rPr lang="es-ES" sz="1600" dirty="0"/>
              <a:t> </a:t>
            </a:r>
            <a:r>
              <a:rPr lang="es-ES" sz="1600" dirty="0" err="1"/>
              <a:t>converter’s</a:t>
            </a:r>
            <a:r>
              <a:rPr lang="es-ES" sz="1600" dirty="0"/>
              <a:t> input and output </a:t>
            </a:r>
            <a:r>
              <a:rPr lang="es-ES" sz="1600" dirty="0" err="1"/>
              <a:t>under</a:t>
            </a:r>
            <a:r>
              <a:rPr lang="es-ES" sz="1600" dirty="0"/>
              <a:t> STC.</a:t>
            </a:r>
            <a:endParaRPr lang="en-US" sz="16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155DDD1-0529-4244-B58B-B58BFFC9E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931" y="1580096"/>
            <a:ext cx="6264138" cy="31342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D335EA1A-DD85-4858-B6A5-FAD0413EE2F5}"/>
                  </a:ext>
                </a:extLst>
              </p:cNvPr>
              <p:cNvSpPr txBox="1"/>
              <p:nvPr/>
            </p:nvSpPr>
            <p:spPr>
              <a:xfrm>
                <a:off x="4697397" y="5201435"/>
                <a:ext cx="3458576" cy="5654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𝑐𝑜𝑛𝑣𝑒𝑟𝑡𝑒𝑟</m:t>
                          </m:r>
                        </m:sub>
                      </m:sSub>
                      <m:r>
                        <a:rPr lang="es-E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𝑜𝑢𝑡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𝑃𝑉</m:t>
                              </m:r>
                            </m:sub>
                          </m:sSub>
                        </m:den>
                      </m:f>
                      <m:r>
                        <a:rPr lang="es-E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∗100=93.15%</m:t>
                      </m:r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D335EA1A-DD85-4858-B6A5-FAD0413EE2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7397" y="5201435"/>
                <a:ext cx="3458576" cy="56547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kstfelt 3">
            <a:extLst>
              <a:ext uri="{FF2B5EF4-FFF2-40B4-BE49-F238E27FC236}">
                <a16:creationId xmlns:a16="http://schemas.microsoft.com/office/drawing/2014/main" id="{0E4FE927-B0AC-4256-B4FE-EF3B4722F1C9}"/>
              </a:ext>
            </a:extLst>
          </p:cNvPr>
          <p:cNvSpPr txBox="1"/>
          <p:nvPr/>
        </p:nvSpPr>
        <p:spPr>
          <a:xfrm>
            <a:off x="587374" y="1041487"/>
            <a:ext cx="47394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1600" spc="300" dirty="0">
                <a:sym typeface="Wingdings" panose="05000000000000000000" pitchFamily="2" charset="2"/>
              </a:rPr>
              <a:t>Buck mode:</a:t>
            </a:r>
          </a:p>
          <a:p>
            <a:r>
              <a:rPr lang="en-GB" sz="1600" spc="300" dirty="0">
                <a:sym typeface="Wingdings" panose="05000000000000000000" pitchFamily="2" charset="2"/>
              </a:rPr>
              <a:t> </a:t>
            </a:r>
          </a:p>
          <a:p>
            <a:pPr rtl="0"/>
            <a:r>
              <a:rPr lang="en-GB" sz="1600" spc="300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413352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14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4"/>
            <a:ext cx="10868615" cy="994742"/>
          </a:xfrm>
        </p:spPr>
        <p:txBody>
          <a:bodyPr rtlCol="0"/>
          <a:lstStyle/>
          <a:p>
            <a:pPr rtl="0"/>
            <a:r>
              <a:rPr lang="en-GB" dirty="0"/>
              <a:t>Thermal test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5" name="Tekstfelt 12">
            <a:extLst>
              <a:ext uri="{FF2B5EF4-FFF2-40B4-BE49-F238E27FC236}">
                <a16:creationId xmlns:a16="http://schemas.microsoft.com/office/drawing/2014/main" id="{43C462F6-29D9-4CCC-8F86-A41EB932CBA0}"/>
              </a:ext>
            </a:extLst>
          </p:cNvPr>
          <p:cNvSpPr txBox="1"/>
          <p:nvPr/>
        </p:nvSpPr>
        <p:spPr>
          <a:xfrm>
            <a:off x="984177" y="5321893"/>
            <a:ext cx="50375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Inductor and </a:t>
            </a:r>
            <a:r>
              <a:rPr lang="es-ES" sz="1600" dirty="0" err="1"/>
              <a:t>heat</a:t>
            </a:r>
            <a:r>
              <a:rPr lang="es-ES" sz="1600" dirty="0"/>
              <a:t> </a:t>
            </a:r>
            <a:r>
              <a:rPr lang="es-ES" sz="1600" dirty="0" err="1"/>
              <a:t>sink</a:t>
            </a:r>
            <a:r>
              <a:rPr lang="es-ES" sz="1600" dirty="0"/>
              <a:t> </a:t>
            </a:r>
            <a:r>
              <a:rPr lang="es-ES" sz="1600" dirty="0" err="1"/>
              <a:t>temperature</a:t>
            </a:r>
            <a:r>
              <a:rPr lang="es-ES" sz="1600" dirty="0"/>
              <a:t> </a:t>
            </a:r>
            <a:r>
              <a:rPr lang="es-ES" sz="1600" dirty="0" err="1"/>
              <a:t>varying</a:t>
            </a:r>
            <a:r>
              <a:rPr lang="es-ES" sz="1600" dirty="0"/>
              <a:t> </a:t>
            </a:r>
            <a:r>
              <a:rPr lang="es-ES" sz="1600" dirty="0" err="1"/>
              <a:t>with</a:t>
            </a:r>
            <a:r>
              <a:rPr lang="es-ES" sz="1600" dirty="0"/>
              <a:t> time.</a:t>
            </a:r>
            <a:endParaRPr lang="en-US" sz="1600" dirty="0"/>
          </a:p>
        </p:txBody>
      </p:sp>
      <p:graphicFrame>
        <p:nvGraphicFramePr>
          <p:cNvPr id="10" name="Diagram 2">
            <a:extLst>
              <a:ext uri="{FF2B5EF4-FFF2-40B4-BE49-F238E27FC236}">
                <a16:creationId xmlns:a16="http://schemas.microsoft.com/office/drawing/2014/main" id="{EFF5F84D-0D41-49AF-9A31-2BF55355EA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2124139"/>
              </p:ext>
            </p:extLst>
          </p:nvPr>
        </p:nvGraphicFramePr>
        <p:xfrm>
          <a:off x="587373" y="1468315"/>
          <a:ext cx="5672750" cy="3872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Imagen 4">
            <a:extLst>
              <a:ext uri="{FF2B5EF4-FFF2-40B4-BE49-F238E27FC236}">
                <a16:creationId xmlns:a16="http://schemas.microsoft.com/office/drawing/2014/main" id="{E38076C4-AF8C-43CD-8040-1C9F17FFD2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8861" y="1580096"/>
            <a:ext cx="4841026" cy="3630771"/>
          </a:xfrm>
          <a:prstGeom prst="rect">
            <a:avLst/>
          </a:prstGeom>
        </p:spPr>
      </p:pic>
      <p:sp>
        <p:nvSpPr>
          <p:cNvPr id="11" name="Tekstfelt 12">
            <a:extLst>
              <a:ext uri="{FF2B5EF4-FFF2-40B4-BE49-F238E27FC236}">
                <a16:creationId xmlns:a16="http://schemas.microsoft.com/office/drawing/2014/main" id="{777AA2C8-65B6-4258-B52D-E7EF9DCCE08F}"/>
              </a:ext>
            </a:extLst>
          </p:cNvPr>
          <p:cNvSpPr txBox="1"/>
          <p:nvPr/>
        </p:nvSpPr>
        <p:spPr>
          <a:xfrm>
            <a:off x="6418485" y="5325751"/>
            <a:ext cx="5467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/>
              <a:t>Thermal</a:t>
            </a:r>
            <a:r>
              <a:rPr lang="es-ES" sz="1600" dirty="0"/>
              <a:t> camera </a:t>
            </a:r>
            <a:r>
              <a:rPr lang="es-ES" sz="1600" dirty="0" err="1"/>
              <a:t>showing</a:t>
            </a:r>
            <a:r>
              <a:rPr lang="es-ES" sz="1600" dirty="0"/>
              <a:t> </a:t>
            </a:r>
            <a:r>
              <a:rPr lang="es-ES" sz="1600" dirty="0" err="1"/>
              <a:t>hot</a:t>
            </a:r>
            <a:r>
              <a:rPr lang="es-ES" sz="1600" dirty="0"/>
              <a:t> and </a:t>
            </a:r>
            <a:r>
              <a:rPr lang="es-ES" sz="1600" dirty="0" err="1"/>
              <a:t>cold</a:t>
            </a:r>
            <a:r>
              <a:rPr lang="es-ES" sz="1600" dirty="0"/>
              <a:t> spots in </a:t>
            </a:r>
            <a:r>
              <a:rPr lang="es-ES" sz="1600" dirty="0" err="1"/>
              <a:t>the</a:t>
            </a:r>
            <a:r>
              <a:rPr lang="es-ES" sz="1600" dirty="0"/>
              <a:t> PCB.</a:t>
            </a:r>
            <a:endParaRPr lang="en-US" sz="1600" dirty="0"/>
          </a:p>
        </p:txBody>
      </p:sp>
      <p:sp>
        <p:nvSpPr>
          <p:cNvPr id="9" name="Tekstfelt 3">
            <a:extLst>
              <a:ext uri="{FF2B5EF4-FFF2-40B4-BE49-F238E27FC236}">
                <a16:creationId xmlns:a16="http://schemas.microsoft.com/office/drawing/2014/main" id="{3CB5890C-682A-4C88-82E9-405A60319CB3}"/>
              </a:ext>
            </a:extLst>
          </p:cNvPr>
          <p:cNvSpPr txBox="1"/>
          <p:nvPr/>
        </p:nvSpPr>
        <p:spPr>
          <a:xfrm>
            <a:off x="587374" y="1041487"/>
            <a:ext cx="47394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1600" spc="300" dirty="0">
                <a:sym typeface="Wingdings" panose="05000000000000000000" pitchFamily="2" charset="2"/>
              </a:rPr>
              <a:t>Open-loop buck mode:</a:t>
            </a:r>
          </a:p>
          <a:p>
            <a:r>
              <a:rPr lang="en-GB" sz="1600" spc="300" dirty="0">
                <a:sym typeface="Wingdings" panose="05000000000000000000" pitchFamily="2" charset="2"/>
              </a:rPr>
              <a:t> </a:t>
            </a:r>
          </a:p>
          <a:p>
            <a:pPr rtl="0"/>
            <a:r>
              <a:rPr lang="en-GB" sz="1600" spc="300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108641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ladsholder til billede 1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/>
              <a:t>Thank you for your attention</a:t>
            </a:r>
          </a:p>
        </p:txBody>
      </p:sp>
      <p:sp>
        <p:nvSpPr>
          <p:cNvPr id="8" name="Pladsholder til tekst 7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/>
              <a:t>Questions?</a:t>
            </a:r>
          </a:p>
        </p:txBody>
      </p:sp>
      <p:grpSp>
        <p:nvGrpSpPr>
          <p:cNvPr id="5" name="Gruppe 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4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5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6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7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8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9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0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1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2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3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4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5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6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7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8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9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0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1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2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3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4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5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741192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1875898" cy="1621619"/>
          </a:xfrm>
        </p:spPr>
        <p:txBody>
          <a:bodyPr rtlCol="0"/>
          <a:lstStyle/>
          <a:p>
            <a:pPr rtl="0"/>
            <a:r>
              <a:rPr lang="en-GB" dirty="0"/>
              <a:t>Test setup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7642" y="1441939"/>
            <a:ext cx="6586838" cy="493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637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3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1875898" cy="1621619"/>
          </a:xfrm>
        </p:spPr>
        <p:txBody>
          <a:bodyPr rtlCol="0"/>
          <a:lstStyle/>
          <a:p>
            <a:pPr rtl="0"/>
            <a:r>
              <a:rPr lang="en-GB" dirty="0"/>
              <a:t>Test setup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17D010D-9F61-4758-BDD1-E2ED92CE81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345" y="3492968"/>
            <a:ext cx="4348125" cy="3261094"/>
          </a:xfrm>
          <a:prstGeom prst="rect">
            <a:avLst/>
          </a:prstGeom>
        </p:spPr>
      </p:pic>
      <p:sp>
        <p:nvSpPr>
          <p:cNvPr id="9" name="Tekstfelt 9">
            <a:extLst>
              <a:ext uri="{FF2B5EF4-FFF2-40B4-BE49-F238E27FC236}">
                <a16:creationId xmlns:a16="http://schemas.microsoft.com/office/drawing/2014/main" id="{B00DF070-D087-4A24-B1DE-27B323B3ACD6}"/>
              </a:ext>
            </a:extLst>
          </p:cNvPr>
          <p:cNvSpPr txBox="1"/>
          <p:nvPr/>
        </p:nvSpPr>
        <p:spPr>
          <a:xfrm>
            <a:off x="723900" y="4397995"/>
            <a:ext cx="488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/>
              <a:t>PLECs</a:t>
            </a:r>
            <a:r>
              <a:rPr lang="es-ES" sz="1600" dirty="0"/>
              <a:t> </a:t>
            </a:r>
            <a:r>
              <a:rPr lang="es-ES" sz="1600" dirty="0" err="1"/>
              <a:t>model</a:t>
            </a:r>
            <a:r>
              <a:rPr lang="es-ES" sz="1600" dirty="0"/>
              <a:t> </a:t>
            </a:r>
            <a:r>
              <a:rPr lang="es-ES" sz="1600" dirty="0" err="1"/>
              <a:t>for</a:t>
            </a:r>
            <a:r>
              <a:rPr lang="es-ES" sz="1600" dirty="0"/>
              <a:t> interface </a:t>
            </a:r>
            <a:r>
              <a:rPr lang="es-ES" sz="1600" dirty="0" err="1"/>
              <a:t>with</a:t>
            </a:r>
            <a:r>
              <a:rPr lang="es-ES" sz="1600" dirty="0"/>
              <a:t> </a:t>
            </a:r>
            <a:r>
              <a:rPr lang="es-ES" sz="1600" dirty="0" err="1"/>
              <a:t>the</a:t>
            </a:r>
            <a:r>
              <a:rPr lang="es-ES" sz="1600" dirty="0"/>
              <a:t> RT Box.</a:t>
            </a:r>
            <a:endParaRPr lang="en-US" sz="16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0E44720-3392-4445-9264-6DBB9B97CD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345" y="1402559"/>
            <a:ext cx="4348125" cy="2026441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5FC4C24-BE33-4D80-B984-480A5BB8ED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631" y="1170082"/>
            <a:ext cx="6880714" cy="3195927"/>
          </a:xfrm>
          <a:prstGeom prst="rect">
            <a:avLst/>
          </a:prstGeom>
        </p:spPr>
      </p:pic>
      <p:sp>
        <p:nvSpPr>
          <p:cNvPr id="12" name="Tekstfelt 3">
            <a:extLst>
              <a:ext uri="{FF2B5EF4-FFF2-40B4-BE49-F238E27FC236}">
                <a16:creationId xmlns:a16="http://schemas.microsoft.com/office/drawing/2014/main" id="{523B40F8-A4AC-4700-9B8C-D4661B5CE92F}"/>
              </a:ext>
            </a:extLst>
          </p:cNvPr>
          <p:cNvSpPr txBox="1"/>
          <p:nvPr/>
        </p:nvSpPr>
        <p:spPr>
          <a:xfrm>
            <a:off x="587374" y="1087609"/>
            <a:ext cx="473942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b="1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b="1" u="sng" spc="300" dirty="0">
                <a:sym typeface="Wingdings" panose="05000000000000000000" pitchFamily="2" charset="2"/>
              </a:rPr>
              <a:t>RT Box:</a:t>
            </a:r>
          </a:p>
          <a:p>
            <a:r>
              <a:rPr lang="en-GB" sz="1600" spc="300" dirty="0">
                <a:sym typeface="Wingdings" panose="05000000000000000000" pitchFamily="2" charset="2"/>
              </a:rPr>
              <a:t> </a:t>
            </a:r>
          </a:p>
          <a:p>
            <a:pPr rtl="0"/>
            <a:r>
              <a:rPr lang="en-GB" sz="1600" spc="300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471229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4"/>
            <a:ext cx="10868615" cy="994742"/>
          </a:xfrm>
        </p:spPr>
        <p:txBody>
          <a:bodyPr rtlCol="0"/>
          <a:lstStyle/>
          <a:p>
            <a:pPr rtl="0"/>
            <a:r>
              <a:rPr lang="en-GB" dirty="0"/>
              <a:t>PV panel curves 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E66FF95-DB94-465E-9E06-54E3D4064C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13" y="1633485"/>
            <a:ext cx="5886403" cy="269486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0FB4139-9BA1-470E-8053-3DA1FC4BD6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250" y="1649231"/>
            <a:ext cx="5884421" cy="26939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la 15">
                <a:extLst>
                  <a:ext uri="{FF2B5EF4-FFF2-40B4-BE49-F238E27FC236}">
                    <a16:creationId xmlns:a16="http://schemas.microsoft.com/office/drawing/2014/main" id="{0384D164-EBDC-4F3C-A6E4-72AFE8CAA723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2974110" y="4846870"/>
              <a:ext cx="6243779" cy="15849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42916">
                      <a:extLst>
                        <a:ext uri="{9D8B030D-6E8A-4147-A177-3AD203B41FA5}">
                          <a16:colId xmlns:a16="http://schemas.microsoft.com/office/drawing/2014/main" val="3742964332"/>
                        </a:ext>
                      </a:extLst>
                    </a:gridCol>
                    <a:gridCol w="1456451">
                      <a:extLst>
                        <a:ext uri="{9D8B030D-6E8A-4147-A177-3AD203B41FA5}">
                          <a16:colId xmlns:a16="http://schemas.microsoft.com/office/drawing/2014/main" val="937636019"/>
                        </a:ext>
                      </a:extLst>
                    </a:gridCol>
                    <a:gridCol w="1246901">
                      <a:extLst>
                        <a:ext uri="{9D8B030D-6E8A-4147-A177-3AD203B41FA5}">
                          <a16:colId xmlns:a16="http://schemas.microsoft.com/office/drawing/2014/main" val="1462686205"/>
                        </a:ext>
                      </a:extLst>
                    </a:gridCol>
                    <a:gridCol w="1145900">
                      <a:extLst>
                        <a:ext uri="{9D8B030D-6E8A-4147-A177-3AD203B41FA5}">
                          <a16:colId xmlns:a16="http://schemas.microsoft.com/office/drawing/2014/main" val="2321768610"/>
                        </a:ext>
                      </a:extLst>
                    </a:gridCol>
                    <a:gridCol w="1351611">
                      <a:extLst>
                        <a:ext uri="{9D8B030D-6E8A-4147-A177-3AD203B41FA5}">
                          <a16:colId xmlns:a16="http://schemas.microsoft.com/office/drawing/2014/main" val="4050956129"/>
                        </a:ext>
                      </a:extLst>
                    </a:gridCol>
                  </a:tblGrid>
                  <a:tr h="505027">
                    <a:tc>
                      <a:txBody>
                        <a:bodyPr/>
                        <a:lstStyle/>
                        <a:p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1000 W/m2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600" dirty="0"/>
                            <a:t>800 W/m2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600" dirty="0"/>
                            <a:t>600 W/m2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600" dirty="0"/>
                            <a:t>400 W/m2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5867978"/>
                      </a:ext>
                    </a:extLst>
                  </a:tr>
                  <a:tr h="292384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s-ES" sz="1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𝑀𝑃𝑃</m:t>
                                  </m:r>
                                </m:sub>
                              </m:sSub>
                            </m:oMath>
                          </a14:m>
                          <a:r>
                            <a:rPr lang="es-ES" sz="1600" dirty="0"/>
                            <a:t> [V]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36.9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36.87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36.68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36.19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38222201"/>
                      </a:ext>
                    </a:extLst>
                  </a:tr>
                  <a:tr h="292384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s-ES" sz="1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𝑀𝑃𝑃</m:t>
                                  </m:r>
                                </m:sub>
                              </m:sSub>
                            </m:oMath>
                          </a14:m>
                          <a:r>
                            <a:rPr lang="es-ES" sz="1600" dirty="0"/>
                            <a:t> [A]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8.14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6.49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4.86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3.23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99792936"/>
                      </a:ext>
                    </a:extLst>
                  </a:tr>
                  <a:tr h="292384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s-ES" sz="1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𝑀𝑃𝑃</m:t>
                                  </m:r>
                                </m:sub>
                              </m:sSub>
                            </m:oMath>
                          </a14:m>
                          <a:r>
                            <a:rPr lang="es-ES" sz="1600" dirty="0"/>
                            <a:t> [W]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300.4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239.5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178.5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117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9942011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la 15">
                <a:extLst>
                  <a:ext uri="{FF2B5EF4-FFF2-40B4-BE49-F238E27FC236}">
                    <a16:creationId xmlns:a16="http://schemas.microsoft.com/office/drawing/2014/main" id="{0384D164-EBDC-4F3C-A6E4-72AFE8CAA7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53875094"/>
                  </p:ext>
                </p:extLst>
              </p:nvPr>
            </p:nvGraphicFramePr>
            <p:xfrm>
              <a:off x="2974110" y="4846870"/>
              <a:ext cx="6243779" cy="15849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42916">
                      <a:extLst>
                        <a:ext uri="{9D8B030D-6E8A-4147-A177-3AD203B41FA5}">
                          <a16:colId xmlns:a16="http://schemas.microsoft.com/office/drawing/2014/main" val="3742964332"/>
                        </a:ext>
                      </a:extLst>
                    </a:gridCol>
                    <a:gridCol w="1456451">
                      <a:extLst>
                        <a:ext uri="{9D8B030D-6E8A-4147-A177-3AD203B41FA5}">
                          <a16:colId xmlns:a16="http://schemas.microsoft.com/office/drawing/2014/main" val="937636019"/>
                        </a:ext>
                      </a:extLst>
                    </a:gridCol>
                    <a:gridCol w="1246901">
                      <a:extLst>
                        <a:ext uri="{9D8B030D-6E8A-4147-A177-3AD203B41FA5}">
                          <a16:colId xmlns:a16="http://schemas.microsoft.com/office/drawing/2014/main" val="1462686205"/>
                        </a:ext>
                      </a:extLst>
                    </a:gridCol>
                    <a:gridCol w="1145900">
                      <a:extLst>
                        <a:ext uri="{9D8B030D-6E8A-4147-A177-3AD203B41FA5}">
                          <a16:colId xmlns:a16="http://schemas.microsoft.com/office/drawing/2014/main" val="2321768610"/>
                        </a:ext>
                      </a:extLst>
                    </a:gridCol>
                    <a:gridCol w="1351611">
                      <a:extLst>
                        <a:ext uri="{9D8B030D-6E8A-4147-A177-3AD203B41FA5}">
                          <a16:colId xmlns:a16="http://schemas.microsoft.com/office/drawing/2014/main" val="4050956129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1000 W/m2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600" dirty="0"/>
                            <a:t>800 W/m2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600" dirty="0"/>
                            <a:t>600 W/m2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600" dirty="0"/>
                            <a:t>400 W/m2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586797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4"/>
                          <a:stretch>
                            <a:fillRect l="-585" t="-175000" r="-502339" b="-2178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36.9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36.87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36.68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36.19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38222201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4"/>
                          <a:stretch>
                            <a:fillRect l="-585" t="-280000" r="-502339" b="-1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8.14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6.49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4.86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3.23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9979293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4"/>
                          <a:stretch>
                            <a:fillRect l="-585" t="-380000" r="-502339" b="-218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300.4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239.5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178.5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117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9942011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7" name="Tekstfelt 9">
            <a:extLst>
              <a:ext uri="{FF2B5EF4-FFF2-40B4-BE49-F238E27FC236}">
                <a16:creationId xmlns:a16="http://schemas.microsoft.com/office/drawing/2014/main" id="{FAC529D0-5BDF-49B5-9B88-F2938A2C4910}"/>
              </a:ext>
            </a:extLst>
          </p:cNvPr>
          <p:cNvSpPr txBox="1"/>
          <p:nvPr/>
        </p:nvSpPr>
        <p:spPr>
          <a:xfrm>
            <a:off x="1283993" y="4318934"/>
            <a:ext cx="488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P-V curves </a:t>
            </a:r>
            <a:r>
              <a:rPr lang="es-ES" sz="1600" dirty="0" err="1"/>
              <a:t>for</a:t>
            </a:r>
            <a:r>
              <a:rPr lang="es-ES" sz="1600" dirty="0"/>
              <a:t> T=25ºC and </a:t>
            </a:r>
            <a:r>
              <a:rPr lang="es-ES" sz="1600" dirty="0" err="1"/>
              <a:t>varying</a:t>
            </a:r>
            <a:r>
              <a:rPr lang="es-ES" sz="1600" dirty="0"/>
              <a:t> </a:t>
            </a:r>
            <a:r>
              <a:rPr lang="es-ES" sz="1600" dirty="0" err="1"/>
              <a:t>irradiance</a:t>
            </a:r>
            <a:r>
              <a:rPr lang="es-ES" sz="1600" dirty="0"/>
              <a:t>.</a:t>
            </a:r>
            <a:endParaRPr lang="en-US" sz="1600" dirty="0"/>
          </a:p>
        </p:txBody>
      </p:sp>
      <p:sp>
        <p:nvSpPr>
          <p:cNvPr id="18" name="Tekstfelt 9">
            <a:extLst>
              <a:ext uri="{FF2B5EF4-FFF2-40B4-BE49-F238E27FC236}">
                <a16:creationId xmlns:a16="http://schemas.microsoft.com/office/drawing/2014/main" id="{72027C3D-34A1-4525-A9AF-0C20DE10FF6C}"/>
              </a:ext>
            </a:extLst>
          </p:cNvPr>
          <p:cNvSpPr txBox="1"/>
          <p:nvPr/>
        </p:nvSpPr>
        <p:spPr>
          <a:xfrm>
            <a:off x="7063701" y="4310984"/>
            <a:ext cx="488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I-V curves </a:t>
            </a:r>
            <a:r>
              <a:rPr lang="es-ES" sz="1600" dirty="0" err="1"/>
              <a:t>for</a:t>
            </a:r>
            <a:r>
              <a:rPr lang="es-ES" sz="1600" dirty="0"/>
              <a:t> T=25ºC and </a:t>
            </a:r>
            <a:r>
              <a:rPr lang="es-ES" sz="1600" dirty="0" err="1"/>
              <a:t>varying</a:t>
            </a:r>
            <a:r>
              <a:rPr lang="es-ES" sz="1600" dirty="0"/>
              <a:t> </a:t>
            </a:r>
            <a:r>
              <a:rPr lang="es-ES" sz="1600" dirty="0" err="1"/>
              <a:t>irradiance</a:t>
            </a:r>
            <a:r>
              <a:rPr lang="es-ES" sz="1600" dirty="0"/>
              <a:t>.</a:t>
            </a:r>
            <a:endParaRPr lang="en-US" sz="1600" dirty="0"/>
          </a:p>
        </p:txBody>
      </p:sp>
      <p:sp>
        <p:nvSpPr>
          <p:cNvPr id="19" name="Tekstfelt 3">
            <a:extLst>
              <a:ext uri="{FF2B5EF4-FFF2-40B4-BE49-F238E27FC236}">
                <a16:creationId xmlns:a16="http://schemas.microsoft.com/office/drawing/2014/main" id="{8EAEBF9B-2D9B-40A0-A876-B8E562E64303}"/>
              </a:ext>
            </a:extLst>
          </p:cNvPr>
          <p:cNvSpPr txBox="1"/>
          <p:nvPr/>
        </p:nvSpPr>
        <p:spPr>
          <a:xfrm>
            <a:off x="684829" y="1041487"/>
            <a:ext cx="47394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b="1" u="sng" spc="300" dirty="0">
                <a:sym typeface="Wingdings" panose="05000000000000000000" pitchFamily="2" charset="2"/>
              </a:rPr>
              <a:t>Irradiance effect</a:t>
            </a:r>
            <a:r>
              <a:rPr lang="en-GB" sz="1600" spc="300" dirty="0">
                <a:sym typeface="Wingdings" panose="05000000000000000000" pitchFamily="2" charset="2"/>
              </a:rPr>
              <a:t>:</a:t>
            </a:r>
          </a:p>
          <a:p>
            <a:r>
              <a:rPr lang="en-GB" sz="1600" spc="300" dirty="0">
                <a:sym typeface="Wingdings" panose="05000000000000000000" pitchFamily="2" charset="2"/>
              </a:rPr>
              <a:t> </a:t>
            </a:r>
          </a:p>
          <a:p>
            <a:pPr rtl="0"/>
            <a:r>
              <a:rPr lang="en-GB" sz="1600" spc="300" dirty="0"/>
              <a:t>   </a:t>
            </a:r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584CF96B-F86A-442D-B099-159FA04F443C}"/>
              </a:ext>
            </a:extLst>
          </p:cNvPr>
          <p:cNvSpPr/>
          <p:nvPr/>
        </p:nvSpPr>
        <p:spPr>
          <a:xfrm>
            <a:off x="2457127" y="5856313"/>
            <a:ext cx="499959" cy="14396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FF0000"/>
              </a:solidFill>
            </a:endParaRPr>
          </a:p>
        </p:txBody>
      </p:sp>
      <p:sp>
        <p:nvSpPr>
          <p:cNvPr id="11" name="Tekstfelt 3">
            <a:extLst>
              <a:ext uri="{FF2B5EF4-FFF2-40B4-BE49-F238E27FC236}">
                <a16:creationId xmlns:a16="http://schemas.microsoft.com/office/drawing/2014/main" id="{6BD8C116-C644-4AF5-8BE7-33ED50D1DB7D}"/>
              </a:ext>
            </a:extLst>
          </p:cNvPr>
          <p:cNvSpPr txBox="1"/>
          <p:nvPr/>
        </p:nvSpPr>
        <p:spPr>
          <a:xfrm>
            <a:off x="4974629" y="951098"/>
            <a:ext cx="5247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>
                <a:sym typeface="Wingdings" panose="05000000000000000000" pitchFamily="2" charset="2"/>
              </a:rPr>
              <a:t>PV module </a:t>
            </a:r>
            <a:r>
              <a:rPr lang="es-ES" sz="1600" spc="300" dirty="0" err="1">
                <a:sym typeface="Wingdings" panose="05000000000000000000" pitchFamily="2" charset="2"/>
              </a:rPr>
              <a:t>datasheet</a:t>
            </a:r>
            <a:r>
              <a:rPr lang="es-ES" sz="1600" spc="300" dirty="0">
                <a:sym typeface="Wingdings" panose="05000000000000000000" pitchFamily="2" charset="2"/>
              </a:rPr>
              <a:t> (STC)</a:t>
            </a:r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  <p:sp>
        <p:nvSpPr>
          <p:cNvPr id="4" name="Abrir llave 3">
            <a:extLst>
              <a:ext uri="{FF2B5EF4-FFF2-40B4-BE49-F238E27FC236}">
                <a16:creationId xmlns:a16="http://schemas.microsoft.com/office/drawing/2014/main" id="{B3452AAA-1714-41D4-A3C8-D783876B5ED8}"/>
              </a:ext>
            </a:extLst>
          </p:cNvPr>
          <p:cNvSpPr/>
          <p:nvPr/>
        </p:nvSpPr>
        <p:spPr>
          <a:xfrm>
            <a:off x="9081567" y="668153"/>
            <a:ext cx="45719" cy="965604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kstfelt 3">
                <a:extLst>
                  <a:ext uri="{FF2B5EF4-FFF2-40B4-BE49-F238E27FC236}">
                    <a16:creationId xmlns:a16="http://schemas.microsoft.com/office/drawing/2014/main" id="{DE617809-BC07-4A64-B5BC-041A5A873703}"/>
                  </a:ext>
                </a:extLst>
              </p:cNvPr>
              <p:cNvSpPr txBox="1"/>
              <p:nvPr/>
            </p:nvSpPr>
            <p:spPr>
              <a:xfrm>
                <a:off x="9137459" y="681165"/>
                <a:ext cx="2202427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ES" sz="16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1" i="1"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s-ES" sz="1600" b="1" i="1">
                            <a:latin typeface="Cambria Math" panose="02040503050406030204" pitchFamily="18" charset="0"/>
                          </a:rPr>
                          <m:t>𝑴𝑷𝑷</m:t>
                        </m:r>
                      </m:sub>
                    </m:sSub>
                    <m:r>
                      <a:rPr lang="es-ES" sz="16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1" i="1" smtClean="0">
                        <a:latin typeface="Cambria Math" panose="02040503050406030204" pitchFamily="18" charset="0"/>
                      </a:rPr>
                      <m:t>𝟑𝟔</m:t>
                    </m:r>
                    <m:r>
                      <a:rPr lang="es-ES" sz="1600" b="1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s-ES" sz="1600" b="1" i="1" smtClean="0">
                        <a:latin typeface="Cambria Math" panose="02040503050406030204" pitchFamily="18" charset="0"/>
                      </a:rPr>
                      <m:t>𝟗</m:t>
                    </m:r>
                    <m:r>
                      <a:rPr lang="es-ES" sz="1600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1" i="1" smtClean="0">
                        <a:latin typeface="Cambria Math" panose="02040503050406030204" pitchFamily="18" charset="0"/>
                      </a:rPr>
                      <m:t>𝑽</m:t>
                    </m:r>
                    <m:r>
                      <a:rPr lang="es-ES" sz="1600" b="1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" sz="1600" b="1" dirty="0"/>
                  <a:t> </a:t>
                </a:r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ES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1" i="1" smtClean="0">
                            <a:latin typeface="Cambria Math" panose="02040503050406030204" pitchFamily="18" charset="0"/>
                          </a:rPr>
                          <m:t>𝑰</m:t>
                        </m:r>
                      </m:e>
                      <m:sub>
                        <m:r>
                          <a:rPr lang="es-ES" sz="1600" b="1" i="1">
                            <a:latin typeface="Cambria Math" panose="02040503050406030204" pitchFamily="18" charset="0"/>
                          </a:rPr>
                          <m:t>𝑴𝑷𝑷</m:t>
                        </m:r>
                      </m:sub>
                    </m:sSub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𝟖</m:t>
                    </m:r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𝟏𝟒</m:t>
                    </m:r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𝐀</m:t>
                    </m:r>
                  </m:oMath>
                </a14:m>
                <a:endParaRPr lang="es-ES" sz="1600" b="1" dirty="0"/>
              </a:p>
              <a:p>
                <a:pPr marL="285750" indent="-285750"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ES" sz="16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1" i="1" smtClean="0"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s-ES" sz="1600" b="1" i="1">
                            <a:latin typeface="Cambria Math" panose="02040503050406030204" pitchFamily="18" charset="0"/>
                          </a:rPr>
                          <m:t>𝑴𝑷𝑷</m:t>
                        </m:r>
                      </m:sub>
                    </m:sSub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𝟑𝟎𝟎</m:t>
                    </m:r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𝟒</m:t>
                    </m:r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1" i="0" smtClean="0">
                        <a:latin typeface="Cambria Math" panose="02040503050406030204" pitchFamily="18" charset="0"/>
                      </a:rPr>
                      <m:t>𝐖</m:t>
                    </m:r>
                  </m:oMath>
                </a14:m>
                <a:endParaRPr lang="en-GB" sz="1600" b="1" spc="300" dirty="0">
                  <a:sym typeface="Wingdings" panose="05000000000000000000" pitchFamily="2" charset="2"/>
                </a:endParaRPr>
              </a:p>
              <a:p>
                <a:pPr marL="342900" indent="-342900" rtl="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 marL="342900" indent="-342900" rtl="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</p:txBody>
          </p:sp>
        </mc:Choice>
        <mc:Fallback xmlns="">
          <p:sp>
            <p:nvSpPr>
              <p:cNvPr id="13" name="Tekstfelt 3">
                <a:extLst>
                  <a:ext uri="{FF2B5EF4-FFF2-40B4-BE49-F238E27FC236}">
                    <a16:creationId xmlns:a16="http://schemas.microsoft.com/office/drawing/2014/main" id="{DE617809-BC07-4A64-B5BC-041A5A8737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37459" y="681165"/>
                <a:ext cx="2202427" cy="1323439"/>
              </a:xfrm>
              <a:prstGeom prst="rect">
                <a:avLst/>
              </a:prstGeom>
              <a:blipFill>
                <a:blip r:embed="rId5"/>
                <a:stretch>
                  <a:fillRect l="-1108" t="-461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5987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4"/>
            <a:ext cx="10868615" cy="994742"/>
          </a:xfrm>
        </p:spPr>
        <p:txBody>
          <a:bodyPr rtlCol="0"/>
          <a:lstStyle/>
          <a:p>
            <a:pPr rtl="0"/>
            <a:r>
              <a:rPr lang="en-GB" dirty="0"/>
              <a:t>PV panel curves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DB88B363-A1C1-4244-9863-6A0E55D03C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14" y="1613938"/>
            <a:ext cx="6048091" cy="276889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AFC03725-E4C2-42D3-8121-631FA1B35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101" y="1613937"/>
            <a:ext cx="5999108" cy="274646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a 9">
                <a:extLst>
                  <a:ext uri="{FF2B5EF4-FFF2-40B4-BE49-F238E27FC236}">
                    <a16:creationId xmlns:a16="http://schemas.microsoft.com/office/drawing/2014/main" id="{331E2640-4D0E-482E-A97F-D839042D91D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80455185"/>
                  </p:ext>
                </p:extLst>
              </p:nvPr>
            </p:nvGraphicFramePr>
            <p:xfrm>
              <a:off x="3048431" y="4894034"/>
              <a:ext cx="6243779" cy="15849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12411">
                      <a:extLst>
                        <a:ext uri="{9D8B030D-6E8A-4147-A177-3AD203B41FA5}">
                          <a16:colId xmlns:a16="http://schemas.microsoft.com/office/drawing/2014/main" val="3742964332"/>
                        </a:ext>
                      </a:extLst>
                    </a:gridCol>
                    <a:gridCol w="1042190">
                      <a:extLst>
                        <a:ext uri="{9D8B030D-6E8A-4147-A177-3AD203B41FA5}">
                          <a16:colId xmlns:a16="http://schemas.microsoft.com/office/drawing/2014/main" val="937636019"/>
                        </a:ext>
                      </a:extLst>
                    </a:gridCol>
                    <a:gridCol w="1025013">
                      <a:extLst>
                        <a:ext uri="{9D8B030D-6E8A-4147-A177-3AD203B41FA5}">
                          <a16:colId xmlns:a16="http://schemas.microsoft.com/office/drawing/2014/main" val="1462686205"/>
                        </a:ext>
                      </a:extLst>
                    </a:gridCol>
                    <a:gridCol w="941985">
                      <a:extLst>
                        <a:ext uri="{9D8B030D-6E8A-4147-A177-3AD203B41FA5}">
                          <a16:colId xmlns:a16="http://schemas.microsoft.com/office/drawing/2014/main" val="2321768610"/>
                        </a:ext>
                      </a:extLst>
                    </a:gridCol>
                    <a:gridCol w="1111090">
                      <a:extLst>
                        <a:ext uri="{9D8B030D-6E8A-4147-A177-3AD203B41FA5}">
                          <a16:colId xmlns:a16="http://schemas.microsoft.com/office/drawing/2014/main" val="4050956129"/>
                        </a:ext>
                      </a:extLst>
                    </a:gridCol>
                    <a:gridCol w="1111090">
                      <a:extLst>
                        <a:ext uri="{9D8B030D-6E8A-4147-A177-3AD203B41FA5}">
                          <a16:colId xmlns:a16="http://schemas.microsoft.com/office/drawing/2014/main" val="290599968"/>
                        </a:ext>
                      </a:extLst>
                    </a:gridCol>
                  </a:tblGrid>
                  <a:tr h="505027">
                    <a:tc>
                      <a:txBody>
                        <a:bodyPr/>
                        <a:lstStyle/>
                        <a:p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15ºC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25ºC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35ºC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45ºC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600" dirty="0"/>
                            <a:t>55ºC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5867978"/>
                      </a:ext>
                    </a:extLst>
                  </a:tr>
                  <a:tr h="292384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s-ES" sz="1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𝑀𝑃𝑃</m:t>
                                  </m:r>
                                </m:sub>
                              </m:sSub>
                            </m:oMath>
                          </a14:m>
                          <a:r>
                            <a:rPr lang="es-ES" sz="1600" dirty="0"/>
                            <a:t> [V]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41.45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36.9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32.59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28.34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24.23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38222201"/>
                      </a:ext>
                    </a:extLst>
                  </a:tr>
                  <a:tr h="292384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s-ES" sz="1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𝑀𝑃𝑃</m:t>
                                  </m:r>
                                </m:sub>
                              </m:sSub>
                            </m:oMath>
                          </a14:m>
                          <a:r>
                            <a:rPr lang="es-ES" sz="1600" dirty="0"/>
                            <a:t> [A]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7.33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8.14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8.85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9.59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10.12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99792936"/>
                      </a:ext>
                    </a:extLst>
                  </a:tr>
                  <a:tr h="292384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s-ES" sz="16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s-ES" sz="1600" b="0" i="1" smtClean="0">
                                      <a:latin typeface="Cambria Math" panose="02040503050406030204" pitchFamily="18" charset="0"/>
                                    </a:rPr>
                                    <m:t>𝑀𝑃𝑃</m:t>
                                  </m:r>
                                </m:sub>
                              </m:sSub>
                            </m:oMath>
                          </a14:m>
                          <a:r>
                            <a:rPr lang="es-ES" sz="1600" dirty="0"/>
                            <a:t> [W]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304.3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300.4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289.1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270.7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245.8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9942011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a 9">
                <a:extLst>
                  <a:ext uri="{FF2B5EF4-FFF2-40B4-BE49-F238E27FC236}">
                    <a16:creationId xmlns:a16="http://schemas.microsoft.com/office/drawing/2014/main" id="{331E2640-4D0E-482E-A97F-D839042D91D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80455185"/>
                  </p:ext>
                </p:extLst>
              </p:nvPr>
            </p:nvGraphicFramePr>
            <p:xfrm>
              <a:off x="3048431" y="4894034"/>
              <a:ext cx="6243779" cy="15849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12411">
                      <a:extLst>
                        <a:ext uri="{9D8B030D-6E8A-4147-A177-3AD203B41FA5}">
                          <a16:colId xmlns:a16="http://schemas.microsoft.com/office/drawing/2014/main" val="3742964332"/>
                        </a:ext>
                      </a:extLst>
                    </a:gridCol>
                    <a:gridCol w="1042190">
                      <a:extLst>
                        <a:ext uri="{9D8B030D-6E8A-4147-A177-3AD203B41FA5}">
                          <a16:colId xmlns:a16="http://schemas.microsoft.com/office/drawing/2014/main" val="937636019"/>
                        </a:ext>
                      </a:extLst>
                    </a:gridCol>
                    <a:gridCol w="1025013">
                      <a:extLst>
                        <a:ext uri="{9D8B030D-6E8A-4147-A177-3AD203B41FA5}">
                          <a16:colId xmlns:a16="http://schemas.microsoft.com/office/drawing/2014/main" val="1462686205"/>
                        </a:ext>
                      </a:extLst>
                    </a:gridCol>
                    <a:gridCol w="941985">
                      <a:extLst>
                        <a:ext uri="{9D8B030D-6E8A-4147-A177-3AD203B41FA5}">
                          <a16:colId xmlns:a16="http://schemas.microsoft.com/office/drawing/2014/main" val="2321768610"/>
                        </a:ext>
                      </a:extLst>
                    </a:gridCol>
                    <a:gridCol w="1111090">
                      <a:extLst>
                        <a:ext uri="{9D8B030D-6E8A-4147-A177-3AD203B41FA5}">
                          <a16:colId xmlns:a16="http://schemas.microsoft.com/office/drawing/2014/main" val="4050956129"/>
                        </a:ext>
                      </a:extLst>
                    </a:gridCol>
                    <a:gridCol w="1111090">
                      <a:extLst>
                        <a:ext uri="{9D8B030D-6E8A-4147-A177-3AD203B41FA5}">
                          <a16:colId xmlns:a16="http://schemas.microsoft.com/office/drawing/2014/main" val="290599968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15ºC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25ºC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35ºC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45ºC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s-ES" sz="1600" dirty="0"/>
                            <a:t>55ºC</a:t>
                          </a:r>
                        </a:p>
                        <a:p>
                          <a:pPr algn="ctr"/>
                          <a:endParaRPr lang="es-E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5867978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4"/>
                          <a:stretch>
                            <a:fillRect l="-602" t="-173214" r="-519880" b="-2196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41.45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36.9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32.59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28.34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24.23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38222201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4"/>
                          <a:stretch>
                            <a:fillRect l="-602" t="-278182" r="-519880" b="-1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7.33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8.14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8.85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9.59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10.12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99792936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endParaRPr lang="es-ES"/>
                        </a:p>
                      </a:txBody>
                      <a:tcPr>
                        <a:blipFill>
                          <a:blip r:embed="rId4"/>
                          <a:stretch>
                            <a:fillRect l="-602" t="-378182" r="-519880" b="-2363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304.3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300.4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289.1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270.7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s-ES" sz="1600" dirty="0"/>
                            <a:t>245.8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9942011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2" name="Tekstfelt 9">
            <a:extLst>
              <a:ext uri="{FF2B5EF4-FFF2-40B4-BE49-F238E27FC236}">
                <a16:creationId xmlns:a16="http://schemas.microsoft.com/office/drawing/2014/main" id="{7A8A62AD-5391-4497-87F2-5BB9232D4620}"/>
              </a:ext>
            </a:extLst>
          </p:cNvPr>
          <p:cNvSpPr txBox="1"/>
          <p:nvPr/>
        </p:nvSpPr>
        <p:spPr>
          <a:xfrm>
            <a:off x="1023869" y="4374189"/>
            <a:ext cx="488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P-V curves </a:t>
            </a:r>
            <a:r>
              <a:rPr lang="es-ES" sz="1600" dirty="0" err="1"/>
              <a:t>for</a:t>
            </a:r>
            <a:r>
              <a:rPr lang="es-ES" sz="1600" dirty="0"/>
              <a:t> 1000 W/m2 and </a:t>
            </a:r>
            <a:r>
              <a:rPr lang="es-ES" sz="1600" dirty="0" err="1"/>
              <a:t>varying</a:t>
            </a:r>
            <a:r>
              <a:rPr lang="es-ES" sz="1600" dirty="0"/>
              <a:t> </a:t>
            </a:r>
            <a:r>
              <a:rPr lang="es-ES" sz="1600" dirty="0" err="1"/>
              <a:t>temperature</a:t>
            </a:r>
            <a:r>
              <a:rPr lang="es-ES" sz="1600" dirty="0"/>
              <a:t>.</a:t>
            </a:r>
            <a:endParaRPr lang="en-US" sz="1600" dirty="0"/>
          </a:p>
        </p:txBody>
      </p:sp>
      <p:sp>
        <p:nvSpPr>
          <p:cNvPr id="14" name="Tekstfelt 9">
            <a:extLst>
              <a:ext uri="{FF2B5EF4-FFF2-40B4-BE49-F238E27FC236}">
                <a16:creationId xmlns:a16="http://schemas.microsoft.com/office/drawing/2014/main" id="{EAB6E96E-F86F-4967-A05A-7016D868F973}"/>
              </a:ext>
            </a:extLst>
          </p:cNvPr>
          <p:cNvSpPr txBox="1"/>
          <p:nvPr/>
        </p:nvSpPr>
        <p:spPr>
          <a:xfrm>
            <a:off x="6566997" y="4360256"/>
            <a:ext cx="488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I-V curves </a:t>
            </a:r>
            <a:r>
              <a:rPr lang="es-ES" sz="1600" dirty="0" err="1"/>
              <a:t>for</a:t>
            </a:r>
            <a:r>
              <a:rPr lang="es-ES" sz="1600" dirty="0"/>
              <a:t> 1000 W/m2 and </a:t>
            </a:r>
            <a:r>
              <a:rPr lang="es-ES" sz="1600" dirty="0" err="1"/>
              <a:t>varying</a:t>
            </a:r>
            <a:r>
              <a:rPr lang="es-ES" sz="1600" dirty="0"/>
              <a:t> </a:t>
            </a:r>
            <a:r>
              <a:rPr lang="es-ES" sz="1600" dirty="0" err="1"/>
              <a:t>temperature</a:t>
            </a:r>
            <a:r>
              <a:rPr lang="es-ES" sz="1600" dirty="0"/>
              <a:t>.</a:t>
            </a:r>
            <a:endParaRPr lang="en-US" sz="1600" dirty="0"/>
          </a:p>
        </p:txBody>
      </p:sp>
      <p:sp>
        <p:nvSpPr>
          <p:cNvPr id="15" name="Flecha: a la derecha 14">
            <a:extLst>
              <a:ext uri="{FF2B5EF4-FFF2-40B4-BE49-F238E27FC236}">
                <a16:creationId xmlns:a16="http://schemas.microsoft.com/office/drawing/2014/main" id="{AE09BFC3-B956-4E75-9163-2FFD95EF2324}"/>
              </a:ext>
            </a:extLst>
          </p:cNvPr>
          <p:cNvSpPr/>
          <p:nvPr/>
        </p:nvSpPr>
        <p:spPr>
          <a:xfrm>
            <a:off x="2548472" y="5542548"/>
            <a:ext cx="499959" cy="14396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FF0000"/>
              </a:solidFill>
            </a:endParaRPr>
          </a:p>
        </p:txBody>
      </p:sp>
      <p:sp>
        <p:nvSpPr>
          <p:cNvPr id="16" name="Tekstfelt 3">
            <a:extLst>
              <a:ext uri="{FF2B5EF4-FFF2-40B4-BE49-F238E27FC236}">
                <a16:creationId xmlns:a16="http://schemas.microsoft.com/office/drawing/2014/main" id="{2BDF15D7-24D4-4020-BF3E-F8BD545B9196}"/>
              </a:ext>
            </a:extLst>
          </p:cNvPr>
          <p:cNvSpPr txBox="1"/>
          <p:nvPr/>
        </p:nvSpPr>
        <p:spPr>
          <a:xfrm>
            <a:off x="587374" y="1041487"/>
            <a:ext cx="47394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b="1" u="sng" spc="300" dirty="0">
                <a:sym typeface="Wingdings" panose="05000000000000000000" pitchFamily="2" charset="2"/>
              </a:rPr>
              <a:t>Temperature effect:</a:t>
            </a:r>
          </a:p>
          <a:p>
            <a:r>
              <a:rPr lang="en-GB" sz="1600" spc="300" dirty="0">
                <a:sym typeface="Wingdings" panose="05000000000000000000" pitchFamily="2" charset="2"/>
              </a:rPr>
              <a:t> </a:t>
            </a:r>
          </a:p>
          <a:p>
            <a:pPr rtl="0"/>
            <a:r>
              <a:rPr lang="en-GB" sz="1600" spc="300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480596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4"/>
            <a:ext cx="10868615" cy="994742"/>
          </a:xfrm>
        </p:spPr>
        <p:txBody>
          <a:bodyPr rtlCol="0"/>
          <a:lstStyle/>
          <a:p>
            <a:pPr rtl="0"/>
            <a:r>
              <a:rPr lang="en-GB" dirty="0"/>
              <a:t>Standard Test Conditions (STC)</a:t>
            </a:r>
            <a:endParaRPr lang="da-DK" dirty="0">
              <a:solidFill>
                <a:schemeClr val="accent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felt 12">
                <a:extLst>
                  <a:ext uri="{FF2B5EF4-FFF2-40B4-BE49-F238E27FC236}">
                    <a16:creationId xmlns:a16="http://schemas.microsoft.com/office/drawing/2014/main" id="{1EA0878A-3364-4A20-886C-131844DFA180}"/>
                  </a:ext>
                </a:extLst>
              </p:cNvPr>
              <p:cNvSpPr txBox="1"/>
              <p:nvPr/>
            </p:nvSpPr>
            <p:spPr>
              <a:xfrm>
                <a:off x="703995" y="5916535"/>
                <a:ext cx="470139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600" dirty="0"/>
                  <a:t>Simulated </a:t>
                </a:r>
                <a:r>
                  <a:rPr lang="es-ES" sz="1600" dirty="0" err="1"/>
                  <a:t>results</a:t>
                </a:r>
                <a:r>
                  <a:rPr lang="es-ES" sz="1600" dirty="0"/>
                  <a:t> </a:t>
                </a:r>
                <a:r>
                  <a:rPr lang="es-ES" sz="1600" dirty="0" err="1"/>
                  <a:t>under</a:t>
                </a:r>
                <a:r>
                  <a:rPr lang="es-ES" sz="1600" dirty="0"/>
                  <a:t> STC </a:t>
                </a:r>
                <a:r>
                  <a:rPr lang="es-ES" sz="1600" dirty="0" err="1"/>
                  <a:t>with</a:t>
                </a:r>
                <a:r>
                  <a:rPr lang="es-ES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s-ES" sz="1600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=30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s-ES" sz="1600" dirty="0"/>
                  <a:t>.</a:t>
                </a:r>
                <a:endParaRPr lang="en-US" sz="1600" dirty="0"/>
              </a:p>
            </p:txBody>
          </p:sp>
        </mc:Choice>
        <mc:Fallback xmlns="">
          <p:sp>
            <p:nvSpPr>
              <p:cNvPr id="14" name="Tekstfelt 12">
                <a:extLst>
                  <a:ext uri="{FF2B5EF4-FFF2-40B4-BE49-F238E27FC236}">
                    <a16:creationId xmlns:a16="http://schemas.microsoft.com/office/drawing/2014/main" id="{1EA0878A-3364-4A20-886C-131844DFA1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995" y="5916535"/>
                <a:ext cx="4701397" cy="338554"/>
              </a:xfrm>
              <a:prstGeom prst="rect">
                <a:avLst/>
              </a:prstGeom>
              <a:blipFill>
                <a:blip r:embed="rId8"/>
                <a:stretch>
                  <a:fillRect l="-648" t="-5455" b="-23636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8DE6A611-887A-4032-AB20-F13E6CB0FA7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95" y="1824108"/>
            <a:ext cx="4092427" cy="409242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8E6213D-DFC6-4373-AFAE-42E016885E0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435" y="1735240"/>
            <a:ext cx="5762962" cy="28835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A65F3952-9D29-4F9E-9952-33640CF209BA}"/>
                  </a:ext>
                </a:extLst>
              </p:cNvPr>
              <p:cNvSpPr txBox="1"/>
              <p:nvPr/>
            </p:nvSpPr>
            <p:spPr>
              <a:xfrm>
                <a:off x="8739030" y="5399875"/>
                <a:ext cx="2600857" cy="335285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s-ES" sz="2000" b="1" i="1" smtClean="0">
                              <a:latin typeface="Cambria Math" panose="02040503050406030204" pitchFamily="18" charset="0"/>
                            </a:rPr>
                            <m:t>𝑴𝑷𝑷𝑻𝒆𝒙𝒑</m:t>
                          </m:r>
                        </m:sub>
                      </m:sSub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𝟗𝟕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𝟕𝟐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s-ES" b="1" dirty="0"/>
              </a:p>
            </p:txBody>
          </p:sp>
        </mc:Choice>
        <mc:Fallback xmlns="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A65F3952-9D29-4F9E-9952-33640CF209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9030" y="5399875"/>
                <a:ext cx="2600857" cy="335285"/>
              </a:xfrm>
              <a:prstGeom prst="rect">
                <a:avLst/>
              </a:prstGeom>
              <a:blipFill>
                <a:blip r:embed="rId11"/>
                <a:stretch>
                  <a:fillRect b="-25000"/>
                </a:stretch>
              </a:blipFill>
              <a:ln w="31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F56F534-ADE5-4A70-98F6-1DD84464DBF0}"/>
                  </a:ext>
                </a:extLst>
              </p:cNvPr>
              <p:cNvSpPr txBox="1"/>
              <p:nvPr/>
            </p:nvSpPr>
            <p:spPr>
              <a:xfrm>
                <a:off x="5326799" y="5427383"/>
                <a:ext cx="2600857" cy="307777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s-ES" sz="2000" b="1" i="1" smtClean="0">
                              <a:latin typeface="Cambria Math" panose="02040503050406030204" pitchFamily="18" charset="0"/>
                            </a:rPr>
                            <m:t>𝑴𝑷𝑷𝑻𝒔𝒊𝒎</m:t>
                          </m:r>
                        </m:sub>
                      </m:sSub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𝟗𝟗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𝟗𝟔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s-ES" b="1" dirty="0"/>
              </a:p>
            </p:txBody>
          </p:sp>
        </mc:Choice>
        <mc:Fallback xmlns="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F56F534-ADE5-4A70-98F6-1DD84464DB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6799" y="5427383"/>
                <a:ext cx="2600857" cy="307777"/>
              </a:xfrm>
              <a:prstGeom prst="rect">
                <a:avLst/>
              </a:prstGeom>
              <a:blipFill>
                <a:blip r:embed="rId12"/>
                <a:stretch>
                  <a:fillRect b="-26923"/>
                </a:stretch>
              </a:blipFill>
              <a:ln w="31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kstfelt 3">
            <a:extLst>
              <a:ext uri="{FF2B5EF4-FFF2-40B4-BE49-F238E27FC236}">
                <a16:creationId xmlns:a16="http://schemas.microsoft.com/office/drawing/2014/main" id="{AB1B9362-DE29-4F36-9F77-27DEC53F3D8E}"/>
              </a:ext>
            </a:extLst>
          </p:cNvPr>
          <p:cNvSpPr txBox="1"/>
          <p:nvPr/>
        </p:nvSpPr>
        <p:spPr>
          <a:xfrm>
            <a:off x="587374" y="941465"/>
            <a:ext cx="47394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b="1" u="sng" spc="300" dirty="0">
                <a:sym typeface="Wingdings" panose="05000000000000000000" pitchFamily="2" charset="2"/>
              </a:rPr>
              <a:t>Buck mode:</a:t>
            </a:r>
          </a:p>
          <a:p>
            <a:r>
              <a:rPr lang="en-GB" sz="1600" spc="300" dirty="0">
                <a:sym typeface="Wingdings" panose="05000000000000000000" pitchFamily="2" charset="2"/>
              </a:rPr>
              <a:t> </a:t>
            </a:r>
          </a:p>
          <a:p>
            <a:pPr rtl="0"/>
            <a:r>
              <a:rPr lang="en-GB" sz="1600" spc="300" dirty="0"/>
              <a:t> 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kstfelt 12">
                <a:extLst>
                  <a:ext uri="{FF2B5EF4-FFF2-40B4-BE49-F238E27FC236}">
                    <a16:creationId xmlns:a16="http://schemas.microsoft.com/office/drawing/2014/main" id="{80F19594-7E5D-4E44-90D8-DB049DEABE6E}"/>
                  </a:ext>
                </a:extLst>
              </p:cNvPr>
              <p:cNvSpPr txBox="1"/>
              <p:nvPr/>
            </p:nvSpPr>
            <p:spPr>
              <a:xfrm>
                <a:off x="5715000" y="4661425"/>
                <a:ext cx="470139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600" dirty="0"/>
                  <a:t>Experimental </a:t>
                </a:r>
                <a:r>
                  <a:rPr lang="es-ES" sz="1600" dirty="0" err="1"/>
                  <a:t>results</a:t>
                </a:r>
                <a:r>
                  <a:rPr lang="es-ES" sz="1600" dirty="0"/>
                  <a:t> </a:t>
                </a:r>
                <a:r>
                  <a:rPr lang="es-ES" sz="1600" dirty="0" err="1"/>
                  <a:t>under</a:t>
                </a:r>
                <a:r>
                  <a:rPr lang="es-ES" sz="1600" dirty="0"/>
                  <a:t> STC </a:t>
                </a:r>
                <a:r>
                  <a:rPr lang="es-ES" sz="1600" dirty="0" err="1"/>
                  <a:t>with</a:t>
                </a:r>
                <a:r>
                  <a:rPr lang="es-ES" sz="1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s-ES" sz="1600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=30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s-ES" sz="1600" dirty="0"/>
                  <a:t>.</a:t>
                </a:r>
                <a:endParaRPr lang="en-US" sz="1600" dirty="0"/>
              </a:p>
            </p:txBody>
          </p:sp>
        </mc:Choice>
        <mc:Fallback xmlns="">
          <p:sp>
            <p:nvSpPr>
              <p:cNvPr id="17" name="Tekstfelt 12">
                <a:extLst>
                  <a:ext uri="{FF2B5EF4-FFF2-40B4-BE49-F238E27FC236}">
                    <a16:creationId xmlns:a16="http://schemas.microsoft.com/office/drawing/2014/main" id="{80F19594-7E5D-4E44-90D8-DB049DEABE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5000" y="4661425"/>
                <a:ext cx="4701397" cy="338554"/>
              </a:xfrm>
              <a:prstGeom prst="rect">
                <a:avLst/>
              </a:prstGeom>
              <a:blipFill>
                <a:blip r:embed="rId13"/>
                <a:stretch>
                  <a:fillRect l="-778" t="-5455" b="-23636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2603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23016"/>
            <a:ext cx="10868615" cy="994742"/>
          </a:xfrm>
        </p:spPr>
        <p:txBody>
          <a:bodyPr rtlCol="0"/>
          <a:lstStyle/>
          <a:p>
            <a:pPr rtl="0"/>
            <a:r>
              <a:rPr lang="en-GB" dirty="0"/>
              <a:t>Standard Test Conditions (STC)</a:t>
            </a:r>
            <a:endParaRPr lang="da-DK" dirty="0">
              <a:solidFill>
                <a:schemeClr val="accent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felt 12">
                <a:extLst>
                  <a:ext uri="{FF2B5EF4-FFF2-40B4-BE49-F238E27FC236}">
                    <a16:creationId xmlns:a16="http://schemas.microsoft.com/office/drawing/2014/main" id="{1EA0878A-3364-4A20-886C-131844DFA180}"/>
                  </a:ext>
                </a:extLst>
              </p:cNvPr>
              <p:cNvSpPr txBox="1"/>
              <p:nvPr/>
            </p:nvSpPr>
            <p:spPr>
              <a:xfrm>
                <a:off x="625402" y="5684965"/>
                <a:ext cx="470139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600" dirty="0"/>
                  <a:t>Simulated </a:t>
                </a:r>
                <a:r>
                  <a:rPr lang="es-ES" sz="1600" dirty="0" err="1"/>
                  <a:t>results</a:t>
                </a:r>
                <a:r>
                  <a:rPr lang="es-ES" sz="1600" dirty="0"/>
                  <a:t> </a:t>
                </a:r>
                <a:r>
                  <a:rPr lang="es-ES" sz="1600" dirty="0" err="1"/>
                  <a:t>under</a:t>
                </a:r>
                <a:r>
                  <a:rPr lang="es-ES" sz="1600" dirty="0"/>
                  <a:t> STC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9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0 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s-ES" sz="16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ES" sz="1600" dirty="0"/>
                  <a:t>.</a:t>
                </a:r>
                <a:endParaRPr lang="en-US" sz="1600" dirty="0"/>
              </a:p>
            </p:txBody>
          </p:sp>
        </mc:Choice>
        <mc:Fallback xmlns="">
          <p:sp>
            <p:nvSpPr>
              <p:cNvPr id="14" name="Tekstfelt 12">
                <a:extLst>
                  <a:ext uri="{FF2B5EF4-FFF2-40B4-BE49-F238E27FC236}">
                    <a16:creationId xmlns:a16="http://schemas.microsoft.com/office/drawing/2014/main" id="{1EA0878A-3364-4A20-886C-131844DFA1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402" y="5684965"/>
                <a:ext cx="4701397" cy="338554"/>
              </a:xfrm>
              <a:prstGeom prst="rect">
                <a:avLst/>
              </a:prstGeom>
              <a:blipFill>
                <a:blip r:embed="rId8"/>
                <a:stretch>
                  <a:fillRect l="-778" t="-5455" b="-23636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A65F3952-9D29-4F9E-9952-33640CF209BA}"/>
                  </a:ext>
                </a:extLst>
              </p:cNvPr>
              <p:cNvSpPr txBox="1"/>
              <p:nvPr/>
            </p:nvSpPr>
            <p:spPr>
              <a:xfrm>
                <a:off x="8196540" y="5463660"/>
                <a:ext cx="2600857" cy="335285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s-ES" sz="2000" b="1" i="1" smtClean="0">
                              <a:latin typeface="Cambria Math" panose="02040503050406030204" pitchFamily="18" charset="0"/>
                            </a:rPr>
                            <m:t>𝑴𝑷𝑷𝑻𝒆𝒙𝒑</m:t>
                          </m:r>
                        </m:sub>
                      </m:sSub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𝟗𝟕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𝟑𝟐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s-ES" b="1" dirty="0"/>
              </a:p>
            </p:txBody>
          </p:sp>
        </mc:Choice>
        <mc:Fallback xmlns="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A65F3952-9D29-4F9E-9952-33640CF209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96540" y="5463660"/>
                <a:ext cx="2600857" cy="335285"/>
              </a:xfrm>
              <a:prstGeom prst="rect">
                <a:avLst/>
              </a:prstGeom>
              <a:blipFill>
                <a:blip r:embed="rId9"/>
                <a:stretch>
                  <a:fillRect b="-26786"/>
                </a:stretch>
              </a:blipFill>
              <a:ln w="31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F56F534-ADE5-4A70-98F6-1DD84464DBF0}"/>
                  </a:ext>
                </a:extLst>
              </p:cNvPr>
              <p:cNvSpPr txBox="1"/>
              <p:nvPr/>
            </p:nvSpPr>
            <p:spPr>
              <a:xfrm>
                <a:off x="4908923" y="5519796"/>
                <a:ext cx="2600857" cy="307777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s-ES" sz="2000" b="1" i="1" smtClean="0">
                              <a:latin typeface="Cambria Math" panose="02040503050406030204" pitchFamily="18" charset="0"/>
                            </a:rPr>
                            <m:t>𝑴𝑷𝑷𝑻𝒔𝒊𝒎</m:t>
                          </m:r>
                        </m:sub>
                      </m:sSub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𝟗𝟗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𝟖𝟐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s-ES" b="1" dirty="0"/>
              </a:p>
            </p:txBody>
          </p:sp>
        </mc:Choice>
        <mc:Fallback xmlns="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F56F534-ADE5-4A70-98F6-1DD84464DB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8923" y="5519796"/>
                <a:ext cx="2600857" cy="307777"/>
              </a:xfrm>
              <a:prstGeom prst="rect">
                <a:avLst/>
              </a:prstGeom>
              <a:blipFill>
                <a:blip r:embed="rId10"/>
                <a:stretch>
                  <a:fillRect b="-26923"/>
                </a:stretch>
              </a:blipFill>
              <a:ln w="31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kstfelt 3">
            <a:extLst>
              <a:ext uri="{FF2B5EF4-FFF2-40B4-BE49-F238E27FC236}">
                <a16:creationId xmlns:a16="http://schemas.microsoft.com/office/drawing/2014/main" id="{AB1B9362-DE29-4F36-9F77-27DEC53F3D8E}"/>
              </a:ext>
            </a:extLst>
          </p:cNvPr>
          <p:cNvSpPr txBox="1"/>
          <p:nvPr/>
        </p:nvSpPr>
        <p:spPr>
          <a:xfrm>
            <a:off x="587374" y="885491"/>
            <a:ext cx="47394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b="1" u="sng" spc="300" dirty="0">
                <a:sym typeface="Wingdings" panose="05000000000000000000" pitchFamily="2" charset="2"/>
              </a:rPr>
              <a:t>Boost mode:</a:t>
            </a:r>
          </a:p>
          <a:p>
            <a:r>
              <a:rPr lang="en-GB" sz="1600" spc="300" dirty="0">
                <a:sym typeface="Wingdings" panose="05000000000000000000" pitchFamily="2" charset="2"/>
              </a:rPr>
              <a:t> </a:t>
            </a:r>
          </a:p>
          <a:p>
            <a:pPr rtl="0"/>
            <a:r>
              <a:rPr lang="en-GB" sz="1600" spc="300" dirty="0"/>
              <a:t> 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kstfelt 12">
                <a:extLst>
                  <a:ext uri="{FF2B5EF4-FFF2-40B4-BE49-F238E27FC236}">
                    <a16:creationId xmlns:a16="http://schemas.microsoft.com/office/drawing/2014/main" id="{80F19594-7E5D-4E44-90D8-DB049DEABE6E}"/>
                  </a:ext>
                </a:extLst>
              </p:cNvPr>
              <p:cNvSpPr txBox="1"/>
              <p:nvPr/>
            </p:nvSpPr>
            <p:spPr>
              <a:xfrm>
                <a:off x="6209351" y="4736408"/>
                <a:ext cx="470139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600" dirty="0"/>
                  <a:t>Experimental </a:t>
                </a:r>
                <a:r>
                  <a:rPr lang="es-ES" sz="1600" dirty="0" err="1"/>
                  <a:t>results</a:t>
                </a:r>
                <a:r>
                  <a:rPr lang="es-ES" sz="1600" dirty="0"/>
                  <a:t> </a:t>
                </a:r>
                <a:r>
                  <a:rPr lang="es-ES" sz="1600" dirty="0" err="1"/>
                  <a:t>under</a:t>
                </a:r>
                <a:r>
                  <a:rPr lang="es-ES" sz="1600" dirty="0"/>
                  <a:t> STC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=90 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s-ES" sz="16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ES" sz="1600" dirty="0"/>
                  <a:t>.</a:t>
                </a:r>
                <a:endParaRPr lang="en-US" sz="1600" dirty="0"/>
              </a:p>
            </p:txBody>
          </p:sp>
        </mc:Choice>
        <mc:Fallback xmlns="">
          <p:sp>
            <p:nvSpPr>
              <p:cNvPr id="17" name="Tekstfelt 12">
                <a:extLst>
                  <a:ext uri="{FF2B5EF4-FFF2-40B4-BE49-F238E27FC236}">
                    <a16:creationId xmlns:a16="http://schemas.microsoft.com/office/drawing/2014/main" id="{80F19594-7E5D-4E44-90D8-DB049DEABE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09351" y="4736408"/>
                <a:ext cx="4701397" cy="338554"/>
              </a:xfrm>
              <a:prstGeom prst="rect">
                <a:avLst/>
              </a:prstGeom>
              <a:blipFill>
                <a:blip r:embed="rId11"/>
                <a:stretch>
                  <a:fillRect l="-778" t="-5357" b="-21429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n 4">
            <a:extLst>
              <a:ext uri="{FF2B5EF4-FFF2-40B4-BE49-F238E27FC236}">
                <a16:creationId xmlns:a16="http://schemas.microsoft.com/office/drawing/2014/main" id="{1188C366-03C5-4BD8-B434-BB81AB91FD3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4" y="1769869"/>
            <a:ext cx="3915096" cy="391509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57FBBB5-C24B-49FA-B38B-DB0C4AF82CE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246" y="1625828"/>
            <a:ext cx="6228750" cy="311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93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4"/>
            <a:ext cx="10868615" cy="994742"/>
          </a:xfrm>
        </p:spPr>
        <p:txBody>
          <a:bodyPr rtlCol="0"/>
          <a:lstStyle/>
          <a:p>
            <a:pPr rtl="0"/>
            <a:r>
              <a:rPr lang="en-GB" dirty="0"/>
              <a:t>Boundary between modes of operation</a:t>
            </a:r>
            <a:endParaRPr lang="da-DK" dirty="0">
              <a:solidFill>
                <a:schemeClr val="accent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felt 12">
                <a:extLst>
                  <a:ext uri="{FF2B5EF4-FFF2-40B4-BE49-F238E27FC236}">
                    <a16:creationId xmlns:a16="http://schemas.microsoft.com/office/drawing/2014/main" id="{1EA0878A-3364-4A20-886C-131844DFA180}"/>
                  </a:ext>
                </a:extLst>
              </p:cNvPr>
              <p:cNvSpPr txBox="1"/>
              <p:nvPr/>
            </p:nvSpPr>
            <p:spPr>
              <a:xfrm>
                <a:off x="363691" y="5278040"/>
                <a:ext cx="456652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600" dirty="0"/>
                  <a:t>Panel’s </a:t>
                </a:r>
                <a:r>
                  <a:rPr lang="es-ES" sz="1600" dirty="0" err="1"/>
                  <a:t>voltage</a:t>
                </a:r>
                <a:r>
                  <a:rPr lang="es-ES" sz="1600" dirty="0"/>
                  <a:t>, </a:t>
                </a:r>
                <a:r>
                  <a:rPr lang="es-ES" sz="1600" dirty="0" err="1"/>
                  <a:t>current</a:t>
                </a:r>
                <a:r>
                  <a:rPr lang="es-ES" sz="1600" dirty="0"/>
                  <a:t> and </a:t>
                </a:r>
                <a:r>
                  <a:rPr lang="es-ES" sz="1600" dirty="0" err="1"/>
                  <a:t>power</a:t>
                </a:r>
                <a:r>
                  <a:rPr lang="es-ES" sz="1600" dirty="0"/>
                  <a:t> </a:t>
                </a:r>
                <a:r>
                  <a:rPr lang="es-ES" sz="1600" dirty="0" err="1"/>
                  <a:t>under</a:t>
                </a:r>
                <a:r>
                  <a:rPr lang="es-ES" sz="1600" dirty="0"/>
                  <a:t> STC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35.9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s-ES" sz="16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ES" sz="1600" dirty="0"/>
                  <a:t>.</a:t>
                </a:r>
                <a:endParaRPr lang="en-US" sz="1600" dirty="0"/>
              </a:p>
            </p:txBody>
          </p:sp>
        </mc:Choice>
        <mc:Fallback xmlns="">
          <p:sp>
            <p:nvSpPr>
              <p:cNvPr id="14" name="Tekstfelt 12">
                <a:extLst>
                  <a:ext uri="{FF2B5EF4-FFF2-40B4-BE49-F238E27FC236}">
                    <a16:creationId xmlns:a16="http://schemas.microsoft.com/office/drawing/2014/main" id="{1EA0878A-3364-4A20-886C-131844DFA1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691" y="5278040"/>
                <a:ext cx="4566526" cy="584775"/>
              </a:xfrm>
              <a:prstGeom prst="rect">
                <a:avLst/>
              </a:prstGeom>
              <a:blipFill>
                <a:blip r:embed="rId2"/>
                <a:stretch>
                  <a:fillRect l="-801" t="-3125" b="-12500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F56F534-ADE5-4A70-98F6-1DD84464DBF0}"/>
                  </a:ext>
                </a:extLst>
              </p:cNvPr>
              <p:cNvSpPr txBox="1"/>
              <p:nvPr/>
            </p:nvSpPr>
            <p:spPr>
              <a:xfrm>
                <a:off x="9069394" y="2141372"/>
                <a:ext cx="2386595" cy="307777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s-ES" sz="2000" b="1" i="1" smtClean="0">
                              <a:latin typeface="Cambria Math" panose="02040503050406030204" pitchFamily="18" charset="0"/>
                            </a:rPr>
                            <m:t>𝑴𝑷𝑷𝑻</m:t>
                          </m:r>
                        </m:sub>
                      </m:sSub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𝟗𝟗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𝟕𝟓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s-ES" b="1" dirty="0"/>
              </a:p>
            </p:txBody>
          </p:sp>
        </mc:Choice>
        <mc:Fallback xmlns="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F56F534-ADE5-4A70-98F6-1DD84464DB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69394" y="2141372"/>
                <a:ext cx="2386595" cy="307777"/>
              </a:xfrm>
              <a:prstGeom prst="rect">
                <a:avLst/>
              </a:prstGeom>
              <a:blipFill>
                <a:blip r:embed="rId7"/>
                <a:stretch>
                  <a:fillRect b="-26923"/>
                </a:stretch>
              </a:blipFill>
              <a:ln w="31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kstfelt 3">
            <a:extLst>
              <a:ext uri="{FF2B5EF4-FFF2-40B4-BE49-F238E27FC236}">
                <a16:creationId xmlns:a16="http://schemas.microsoft.com/office/drawing/2014/main" id="{AB1B9362-DE29-4F36-9F77-27DEC53F3D8E}"/>
              </a:ext>
            </a:extLst>
          </p:cNvPr>
          <p:cNvSpPr txBox="1"/>
          <p:nvPr/>
        </p:nvSpPr>
        <p:spPr>
          <a:xfrm>
            <a:off x="587374" y="919656"/>
            <a:ext cx="47394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b="1" u="sng" spc="300" dirty="0">
                <a:sym typeface="Wingdings" panose="05000000000000000000" pitchFamily="2" charset="2"/>
              </a:rPr>
              <a:t>Buck mode:</a:t>
            </a:r>
          </a:p>
          <a:p>
            <a:r>
              <a:rPr lang="en-GB" sz="1600" spc="300" dirty="0">
                <a:sym typeface="Wingdings" panose="05000000000000000000" pitchFamily="2" charset="2"/>
              </a:rPr>
              <a:t> </a:t>
            </a:r>
          </a:p>
          <a:p>
            <a:pPr rtl="0"/>
            <a:r>
              <a:rPr lang="en-GB" sz="1600" spc="300" dirty="0"/>
              <a:t> 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kstfelt 12">
                <a:extLst>
                  <a:ext uri="{FF2B5EF4-FFF2-40B4-BE49-F238E27FC236}">
                    <a16:creationId xmlns:a16="http://schemas.microsoft.com/office/drawing/2014/main" id="{80F19594-7E5D-4E44-90D8-DB049DEABE6E}"/>
                  </a:ext>
                </a:extLst>
              </p:cNvPr>
              <p:cNvSpPr txBox="1"/>
              <p:nvPr/>
            </p:nvSpPr>
            <p:spPr>
              <a:xfrm>
                <a:off x="5045709" y="5302358"/>
                <a:ext cx="391603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600" dirty="0" err="1"/>
                  <a:t>Duty</a:t>
                </a:r>
                <a:r>
                  <a:rPr lang="es-ES" sz="1600" dirty="0"/>
                  <a:t> </a:t>
                </a:r>
                <a:r>
                  <a:rPr lang="es-ES" sz="1600" dirty="0" err="1"/>
                  <a:t>cycles</a:t>
                </a:r>
                <a:r>
                  <a:rPr lang="es-ES" sz="1600" dirty="0"/>
                  <a:t> and </a:t>
                </a:r>
                <a:r>
                  <a:rPr lang="es-ES" sz="1600" dirty="0" err="1"/>
                  <a:t>voltages</a:t>
                </a:r>
                <a:r>
                  <a:rPr lang="es-ES" sz="1600" dirty="0"/>
                  <a:t> </a:t>
                </a:r>
                <a:r>
                  <a:rPr lang="es-ES" sz="1600" dirty="0" err="1"/>
                  <a:t>under</a:t>
                </a:r>
                <a:r>
                  <a:rPr lang="es-ES" sz="1600" dirty="0"/>
                  <a:t> STC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=35.9 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s-ES" sz="16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ES" sz="1600" dirty="0"/>
                  <a:t>.</a:t>
                </a:r>
                <a:endParaRPr lang="en-US" sz="1600" dirty="0"/>
              </a:p>
            </p:txBody>
          </p:sp>
        </mc:Choice>
        <mc:Fallback xmlns="">
          <p:sp>
            <p:nvSpPr>
              <p:cNvPr id="17" name="Tekstfelt 12">
                <a:extLst>
                  <a:ext uri="{FF2B5EF4-FFF2-40B4-BE49-F238E27FC236}">
                    <a16:creationId xmlns:a16="http://schemas.microsoft.com/office/drawing/2014/main" id="{80F19594-7E5D-4E44-90D8-DB049DEABE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5709" y="5302358"/>
                <a:ext cx="3916037" cy="584775"/>
              </a:xfrm>
              <a:prstGeom prst="rect">
                <a:avLst/>
              </a:prstGeom>
              <a:blipFill>
                <a:blip r:embed="rId4"/>
                <a:stretch>
                  <a:fillRect l="-935" t="-3125" b="-12500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>
            <a:extLst>
              <a:ext uri="{FF2B5EF4-FFF2-40B4-BE49-F238E27FC236}">
                <a16:creationId xmlns:a16="http://schemas.microsoft.com/office/drawing/2014/main" id="{75A877DB-3B23-4B85-A85E-CA7DAE8157C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24" y="1458265"/>
            <a:ext cx="3820784" cy="382078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790047E-E4D4-46BB-9BA3-F045F85267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879" y="1410638"/>
            <a:ext cx="3916037" cy="3916037"/>
          </a:xfrm>
          <a:prstGeom prst="rect">
            <a:avLst/>
          </a:prstGeom>
        </p:spPr>
      </p:pic>
      <p:sp>
        <p:nvSpPr>
          <p:cNvPr id="11" name="Tekstfelt 3">
            <a:extLst>
              <a:ext uri="{FF2B5EF4-FFF2-40B4-BE49-F238E27FC236}">
                <a16:creationId xmlns:a16="http://schemas.microsoft.com/office/drawing/2014/main" id="{EF14C075-2666-4A98-AFB2-AD93E4B9CB6E}"/>
              </a:ext>
            </a:extLst>
          </p:cNvPr>
          <p:cNvSpPr txBox="1"/>
          <p:nvPr/>
        </p:nvSpPr>
        <p:spPr>
          <a:xfrm>
            <a:off x="8922954" y="967615"/>
            <a:ext cx="37317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>
                <a:sym typeface="Wingdings" panose="05000000000000000000" pitchFamily="2" charset="2"/>
              </a:rPr>
              <a:t>10 panels</a:t>
            </a:r>
          </a:p>
          <a:p>
            <a:pPr rtl="0"/>
            <a:endParaRPr lang="en-GB" sz="1600" spc="300" dirty="0">
              <a:sym typeface="Wingdings" panose="05000000000000000000" pitchFamily="2" charset="2"/>
            </a:endParaRPr>
          </a:p>
        </p:txBody>
      </p:sp>
      <p:sp>
        <p:nvSpPr>
          <p:cNvPr id="12" name="Tekstfelt 3">
            <a:extLst>
              <a:ext uri="{FF2B5EF4-FFF2-40B4-BE49-F238E27FC236}">
                <a16:creationId xmlns:a16="http://schemas.microsoft.com/office/drawing/2014/main" id="{6B8368B1-3CB0-4CB2-86E1-54097A1B0450}"/>
              </a:ext>
            </a:extLst>
          </p:cNvPr>
          <p:cNvSpPr txBox="1"/>
          <p:nvPr/>
        </p:nvSpPr>
        <p:spPr>
          <a:xfrm>
            <a:off x="8957795" y="2964537"/>
            <a:ext cx="37317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>
                <a:sym typeface="Wingdings" panose="05000000000000000000" pitchFamily="2" charset="2"/>
              </a:rPr>
              <a:t>If T&gt;25ºC  Boost</a:t>
            </a:r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2095990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4"/>
            <a:ext cx="10868615" cy="994742"/>
          </a:xfrm>
        </p:spPr>
        <p:txBody>
          <a:bodyPr rtlCol="0"/>
          <a:lstStyle/>
          <a:p>
            <a:pPr rtl="0"/>
            <a:r>
              <a:rPr lang="en-GB" dirty="0"/>
              <a:t>Boundary between modes of operation</a:t>
            </a:r>
            <a:endParaRPr lang="da-DK" dirty="0">
              <a:solidFill>
                <a:schemeClr val="accent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felt 12">
                <a:extLst>
                  <a:ext uri="{FF2B5EF4-FFF2-40B4-BE49-F238E27FC236}">
                    <a16:creationId xmlns:a16="http://schemas.microsoft.com/office/drawing/2014/main" id="{1EA0878A-3364-4A20-886C-131844DFA180}"/>
                  </a:ext>
                </a:extLst>
              </p:cNvPr>
              <p:cNvSpPr txBox="1"/>
              <p:nvPr/>
            </p:nvSpPr>
            <p:spPr>
              <a:xfrm>
                <a:off x="537452" y="5393777"/>
                <a:ext cx="456652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600" dirty="0"/>
                  <a:t>Panel’s </a:t>
                </a:r>
                <a:r>
                  <a:rPr lang="es-ES" sz="1600" dirty="0" err="1"/>
                  <a:t>voltage</a:t>
                </a:r>
                <a:r>
                  <a:rPr lang="es-ES" sz="1600" dirty="0"/>
                  <a:t>, </a:t>
                </a:r>
                <a:r>
                  <a:rPr lang="es-ES" sz="1600" dirty="0" err="1"/>
                  <a:t>current</a:t>
                </a:r>
                <a:r>
                  <a:rPr lang="es-ES" sz="1600" dirty="0"/>
                  <a:t> and </a:t>
                </a:r>
                <a:r>
                  <a:rPr lang="es-ES" sz="1600" dirty="0" err="1"/>
                  <a:t>power</a:t>
                </a:r>
                <a:r>
                  <a:rPr lang="es-ES" sz="1600" dirty="0"/>
                  <a:t> </a:t>
                </a:r>
                <a:r>
                  <a:rPr lang="es-ES" sz="1600" dirty="0" err="1"/>
                  <a:t>under</a:t>
                </a:r>
                <a:r>
                  <a:rPr lang="es-ES" sz="1600" dirty="0"/>
                  <a:t> STC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=3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9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s-ES" sz="16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ES" sz="1600" dirty="0"/>
                  <a:t>.</a:t>
                </a:r>
                <a:endParaRPr lang="en-US" sz="1600" dirty="0"/>
              </a:p>
            </p:txBody>
          </p:sp>
        </mc:Choice>
        <mc:Fallback xmlns="">
          <p:sp>
            <p:nvSpPr>
              <p:cNvPr id="14" name="Tekstfelt 12">
                <a:extLst>
                  <a:ext uri="{FF2B5EF4-FFF2-40B4-BE49-F238E27FC236}">
                    <a16:creationId xmlns:a16="http://schemas.microsoft.com/office/drawing/2014/main" id="{1EA0878A-3364-4A20-886C-131844DFA1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7452" y="5393777"/>
                <a:ext cx="4566526" cy="584775"/>
              </a:xfrm>
              <a:prstGeom prst="rect">
                <a:avLst/>
              </a:prstGeom>
              <a:blipFill>
                <a:blip r:embed="rId2"/>
                <a:stretch>
                  <a:fillRect l="-668" t="-3125" b="-12500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F56F534-ADE5-4A70-98F6-1DD84464DBF0}"/>
                  </a:ext>
                </a:extLst>
              </p:cNvPr>
              <p:cNvSpPr txBox="1"/>
              <p:nvPr/>
            </p:nvSpPr>
            <p:spPr>
              <a:xfrm>
                <a:off x="9239026" y="2117003"/>
                <a:ext cx="2386595" cy="307777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𝜼</m:t>
                          </m:r>
                        </m:e>
                        <m:sub>
                          <m:r>
                            <a:rPr lang="es-ES" sz="2000" b="1" i="1" smtClean="0">
                              <a:latin typeface="Cambria Math" panose="02040503050406030204" pitchFamily="18" charset="0"/>
                            </a:rPr>
                            <m:t>𝑴𝑷𝑷𝑻</m:t>
                          </m:r>
                        </m:sub>
                      </m:sSub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𝟗𝟗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𝟖𝟎</m:t>
                      </m:r>
                      <m:r>
                        <a:rPr lang="es-ES" sz="2000" b="1" i="1" smtClean="0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s-ES" b="1" dirty="0"/>
              </a:p>
            </p:txBody>
          </p:sp>
        </mc:Choice>
        <mc:Fallback xmlns="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F56F534-ADE5-4A70-98F6-1DD84464DB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9026" y="2117003"/>
                <a:ext cx="2386595" cy="307777"/>
              </a:xfrm>
              <a:prstGeom prst="rect">
                <a:avLst/>
              </a:prstGeom>
              <a:blipFill>
                <a:blip r:embed="rId7"/>
                <a:stretch>
                  <a:fillRect b="-26923"/>
                </a:stretch>
              </a:blipFill>
              <a:ln w="3175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kstfelt 3">
            <a:extLst>
              <a:ext uri="{FF2B5EF4-FFF2-40B4-BE49-F238E27FC236}">
                <a16:creationId xmlns:a16="http://schemas.microsoft.com/office/drawing/2014/main" id="{AB1B9362-DE29-4F36-9F77-27DEC53F3D8E}"/>
              </a:ext>
            </a:extLst>
          </p:cNvPr>
          <p:cNvSpPr txBox="1"/>
          <p:nvPr/>
        </p:nvSpPr>
        <p:spPr>
          <a:xfrm>
            <a:off x="587374" y="947618"/>
            <a:ext cx="47394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b="1" u="sng" spc="300" dirty="0">
                <a:sym typeface="Wingdings" panose="05000000000000000000" pitchFamily="2" charset="2"/>
              </a:rPr>
              <a:t>Boost mode:</a:t>
            </a:r>
          </a:p>
          <a:p>
            <a:r>
              <a:rPr lang="en-GB" sz="1600" spc="300" dirty="0">
                <a:sym typeface="Wingdings" panose="05000000000000000000" pitchFamily="2" charset="2"/>
              </a:rPr>
              <a:t> </a:t>
            </a:r>
          </a:p>
          <a:p>
            <a:pPr rtl="0"/>
            <a:r>
              <a:rPr lang="en-GB" sz="1600" spc="300" dirty="0"/>
              <a:t> 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kstfelt 12">
                <a:extLst>
                  <a:ext uri="{FF2B5EF4-FFF2-40B4-BE49-F238E27FC236}">
                    <a16:creationId xmlns:a16="http://schemas.microsoft.com/office/drawing/2014/main" id="{80F19594-7E5D-4E44-90D8-DB049DEABE6E}"/>
                  </a:ext>
                </a:extLst>
              </p:cNvPr>
              <p:cNvSpPr txBox="1"/>
              <p:nvPr/>
            </p:nvSpPr>
            <p:spPr>
              <a:xfrm>
                <a:off x="5103978" y="5325607"/>
                <a:ext cx="3594783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600" dirty="0"/>
                  <a:t>Duty </a:t>
                </a:r>
                <a:r>
                  <a:rPr lang="es-ES" sz="1600" dirty="0" err="1"/>
                  <a:t>cycles</a:t>
                </a:r>
                <a:r>
                  <a:rPr lang="es-ES" sz="1600" dirty="0"/>
                  <a:t> and </a:t>
                </a:r>
                <a:r>
                  <a:rPr lang="es-ES" sz="1600" dirty="0" err="1"/>
                  <a:t>voltages</a:t>
                </a:r>
                <a:r>
                  <a:rPr lang="es-ES" sz="1600" dirty="0"/>
                  <a:t> </a:t>
                </a:r>
                <a:r>
                  <a:rPr lang="es-ES" sz="1600" dirty="0" err="1"/>
                  <a:t>under</a:t>
                </a:r>
                <a:r>
                  <a:rPr lang="es-ES" sz="1600" dirty="0"/>
                  <a:t> STC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=39.8 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𝑉</m:t>
                    </m:r>
                    <m:r>
                      <a:rPr lang="es-ES" sz="160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ES" sz="1600" dirty="0"/>
                  <a:t>.</a:t>
                </a:r>
                <a:endParaRPr lang="en-US" sz="1600" dirty="0"/>
              </a:p>
              <a:p>
                <a:endParaRPr lang="en-US" sz="1600" dirty="0"/>
              </a:p>
            </p:txBody>
          </p:sp>
        </mc:Choice>
        <mc:Fallback xmlns="">
          <p:sp>
            <p:nvSpPr>
              <p:cNvPr id="17" name="Tekstfelt 12">
                <a:extLst>
                  <a:ext uri="{FF2B5EF4-FFF2-40B4-BE49-F238E27FC236}">
                    <a16:creationId xmlns:a16="http://schemas.microsoft.com/office/drawing/2014/main" id="{80F19594-7E5D-4E44-90D8-DB049DEABE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3978" y="5325607"/>
                <a:ext cx="3594783" cy="830997"/>
              </a:xfrm>
              <a:prstGeom prst="rect">
                <a:avLst/>
              </a:prstGeom>
              <a:blipFill>
                <a:blip r:embed="rId4"/>
                <a:stretch>
                  <a:fillRect l="-847" t="-2206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n 4">
            <a:extLst>
              <a:ext uri="{FF2B5EF4-FFF2-40B4-BE49-F238E27FC236}">
                <a16:creationId xmlns:a16="http://schemas.microsoft.com/office/drawing/2014/main" id="{B8E83759-5DD3-45FC-AB84-CD1F98503D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347" y="1422186"/>
            <a:ext cx="3989882" cy="398988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9570290-AADE-46D7-BB4F-59ABB13606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23" y="1464222"/>
            <a:ext cx="3929555" cy="3929555"/>
          </a:xfrm>
          <a:prstGeom prst="rect">
            <a:avLst/>
          </a:prstGeom>
        </p:spPr>
      </p:pic>
      <p:sp>
        <p:nvSpPr>
          <p:cNvPr id="11" name="Tekstfelt 3">
            <a:extLst>
              <a:ext uri="{FF2B5EF4-FFF2-40B4-BE49-F238E27FC236}">
                <a16:creationId xmlns:a16="http://schemas.microsoft.com/office/drawing/2014/main" id="{E39DEC53-727B-4606-B47B-2D5B973DB3EF}"/>
              </a:ext>
            </a:extLst>
          </p:cNvPr>
          <p:cNvSpPr txBox="1"/>
          <p:nvPr/>
        </p:nvSpPr>
        <p:spPr>
          <a:xfrm>
            <a:off x="9131582" y="961537"/>
            <a:ext cx="37317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>
                <a:sym typeface="Wingdings" panose="05000000000000000000" pitchFamily="2" charset="2"/>
              </a:rPr>
              <a:t>9 panels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>
              <a:sym typeface="Wingdings" panose="05000000000000000000" pitchFamily="2" charset="2"/>
            </a:endParaRPr>
          </a:p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  <p:sp>
        <p:nvSpPr>
          <p:cNvPr id="12" name="Tekstfelt 3">
            <a:extLst>
              <a:ext uri="{FF2B5EF4-FFF2-40B4-BE49-F238E27FC236}">
                <a16:creationId xmlns:a16="http://schemas.microsoft.com/office/drawing/2014/main" id="{6A9D8E00-5665-47DA-9E8C-44B0D11057FF}"/>
              </a:ext>
            </a:extLst>
          </p:cNvPr>
          <p:cNvSpPr txBox="1"/>
          <p:nvPr/>
        </p:nvSpPr>
        <p:spPr>
          <a:xfrm>
            <a:off x="9051052" y="3041637"/>
            <a:ext cx="37317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1600" spc="300" dirty="0">
                <a:sym typeface="Wingdings" panose="05000000000000000000" pitchFamily="2" charset="2"/>
              </a:rPr>
              <a:t>If T&lt;25ºC  Buck</a:t>
            </a: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217576370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2441</TotalTime>
  <Words>627</Words>
  <Application>Microsoft Office PowerPoint</Application>
  <PresentationFormat>Panorámica</PresentationFormat>
  <Paragraphs>195</Paragraphs>
  <Slides>15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Arial</vt:lpstr>
      <vt:lpstr>Calibri</vt:lpstr>
      <vt:lpstr>Cambria Math</vt:lpstr>
      <vt:lpstr>Montserrat Medium</vt:lpstr>
      <vt:lpstr>Wingdings</vt:lpstr>
      <vt:lpstr>AAU PowerPoint</vt:lpstr>
      <vt:lpstr>Test Results </vt:lpstr>
      <vt:lpstr>Test setup</vt:lpstr>
      <vt:lpstr>Test setup</vt:lpstr>
      <vt:lpstr>PV panel curves </vt:lpstr>
      <vt:lpstr>PV panel curves</vt:lpstr>
      <vt:lpstr>Standard Test Conditions (STC)</vt:lpstr>
      <vt:lpstr>Standard Test Conditions (STC)</vt:lpstr>
      <vt:lpstr>Boundary between modes of operation</vt:lpstr>
      <vt:lpstr>Boundary between modes of operation</vt:lpstr>
      <vt:lpstr>Sudden change in irradiance</vt:lpstr>
      <vt:lpstr>Sudden change in temperature</vt:lpstr>
      <vt:lpstr>Comparison simulation and experiments</vt:lpstr>
      <vt:lpstr>Efficiency of the converter</vt:lpstr>
      <vt:lpstr>Thermal test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estefania ruiz arenaza</cp:lastModifiedBy>
  <cp:revision>538</cp:revision>
  <cp:lastPrinted>2017-03-09T03:48:56Z</cp:lastPrinted>
  <dcterms:created xsi:type="dcterms:W3CDTF">2016-11-10T06:07:03Z</dcterms:created>
  <dcterms:modified xsi:type="dcterms:W3CDTF">2019-01-10T09:15:57Z</dcterms:modified>
</cp:coreProperties>
</file>